
<file path=[Content_Types].xml><?xml version="1.0" encoding="utf-8"?>
<Types xmlns="http://schemas.openxmlformats.org/package/2006/content-types"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648" r:id="rId1"/>
  </p:sldMasterIdLst>
  <p:notesMasterIdLst>
    <p:notesMasterId r:id="rId4"/>
  </p:notesMasterIdLst>
  <p:sldIdLst>
    <p:sldId id="256" r:id="rId3"/>
    <p:sldId id="311" r:id="rId5"/>
    <p:sldId id="322" r:id="rId6"/>
    <p:sldId id="312" r:id="rId7"/>
    <p:sldId id="323" r:id="rId8"/>
    <p:sldId id="318" r:id="rId9"/>
    <p:sldId id="321" r:id="rId10"/>
    <p:sldId id="320" r:id="rId11"/>
    <p:sldId id="317" r:id="rId12"/>
    <p:sldId id="316" r:id="rId13"/>
    <p:sldId id="324" r:id="rId14"/>
    <p:sldId id="325" r:id="rId15"/>
    <p:sldId id="330" r:id="rId16"/>
    <p:sldId id="326" r:id="rId17"/>
    <p:sldId id="327" r:id="rId18"/>
    <p:sldId id="328" r:id="rId19"/>
    <p:sldId id="313" r:id="rId20"/>
    <p:sldId id="329" r:id="rId21"/>
    <p:sldId id="315" r:id="rId22"/>
    <p:sldId id="314" r:id="rId23"/>
    <p:sldId id="319" r:id="rId24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 Virtue" initials="P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1800"/>
    <a:srgbClr val="F9E6E6"/>
    <a:srgbClr val="4472C4"/>
    <a:srgbClr val="FFFFFF"/>
    <a:srgbClr val="0D0A61"/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04" autoAdjust="0"/>
    <p:restoredTop sz="92202" autoAdjust="0"/>
  </p:normalViewPr>
  <p:slideViewPr>
    <p:cSldViewPr snapToGrid="0">
      <p:cViewPr varScale="1">
        <p:scale>
          <a:sx n="151" d="100"/>
          <a:sy n="151" d="100"/>
        </p:scale>
        <p:origin x="148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commentAuthors" Target="commentAuthors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2.png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BBF5E2F-2EA4-4BED-BDB7-3263066D10D9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71813" y="876300"/>
            <a:ext cx="3152775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1C2587-C0BF-41B9-B0FA-D76263C040D8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071813" y="876300"/>
            <a:ext cx="3152775" cy="23653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F94F5-58D1-42ED-AB38-DD97D2E49478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614" y="485367"/>
            <a:ext cx="7741974" cy="62781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lang="en-US" sz="3000" b="1" kern="1200" dirty="0">
                <a:solidFill>
                  <a:srgbClr val="001E5E"/>
                </a:solidFill>
                <a:latin typeface="PalatinoLinotype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039" y="1254571"/>
            <a:ext cx="7741974" cy="4856480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Wingdings" panose="05000000000000000000" pitchFamily="2" charset="2"/>
              <a:buNone/>
              <a:defRPr lang="en-US" sz="2400" b="1" kern="1200" dirty="0">
                <a:solidFill>
                  <a:srgbClr val="002DEF"/>
                </a:solidFill>
                <a:latin typeface="PalatinoLinotype"/>
                <a:ea typeface="+mn-ea"/>
                <a:cs typeface="+mn-cs"/>
              </a:defRPr>
            </a:lvl1pPr>
            <a:lvl2pPr marL="172720" indent="-172720">
              <a:buFont typeface="Wingdings" panose="05000000000000000000" pitchFamily="2" charset="2"/>
              <a:buChar char="§"/>
              <a:defRPr sz="2000"/>
            </a:lvl2pPr>
            <a:lvl3pPr marL="345440" indent="-172720">
              <a:buFont typeface="Wingdings" panose="05000000000000000000" pitchFamily="2" charset="2"/>
              <a:buChar char="§"/>
              <a:defRPr sz="1600"/>
            </a:lvl3pPr>
            <a:lvl4pPr marL="513080" indent="-167640">
              <a:buFont typeface="Wingdings" panose="05000000000000000000" pitchFamily="2" charset="2"/>
              <a:buChar char="§"/>
              <a:defRPr sz="1400"/>
            </a:lvl4pPr>
            <a:lvl5pPr marL="685800" indent="-171450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43374" y="6211372"/>
            <a:ext cx="2057400" cy="32268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E5DC575-B3DA-4894-AC1D-D96F1860F14D}" type="slidenum">
              <a:rPr lang="en-US" smtClean="0"/>
            </a:fld>
            <a:endParaRPr lang="en-US" dirty="0"/>
          </a:p>
        </p:txBody>
      </p:sp>
      <p:cxnSp>
        <p:nvCxnSpPr>
          <p:cNvPr id="6" name="直线连接符 5"/>
          <p:cNvCxnSpPr/>
          <p:nvPr userDrawn="1"/>
        </p:nvCxnSpPr>
        <p:spPr>
          <a:xfrm>
            <a:off x="558800" y="1113179"/>
            <a:ext cx="5191760" cy="0"/>
          </a:xfrm>
          <a:prstGeom prst="line">
            <a:avLst/>
          </a:prstGeom>
          <a:ln w="38100">
            <a:solidFill>
              <a:srgbClr val="0D0A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/>
          <p:cNvCxnSpPr/>
          <p:nvPr userDrawn="1"/>
        </p:nvCxnSpPr>
        <p:spPr>
          <a:xfrm>
            <a:off x="558800" y="6126480"/>
            <a:ext cx="7741974" cy="0"/>
          </a:xfrm>
          <a:prstGeom prst="line">
            <a:avLst/>
          </a:prstGeom>
          <a:ln w="12700">
            <a:solidFill>
              <a:srgbClr val="0D0A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 userDrawn="1"/>
        </p:nvSpPr>
        <p:spPr>
          <a:xfrm>
            <a:off x="2580640" y="6197600"/>
            <a:ext cx="375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Gill Sans MT" panose="020B0502020104020203" pitchFamily="34" charset="0"/>
                <a:ea typeface="+mn-ea"/>
              </a:rPr>
              <a:t>Machine Learning: Project 2</a:t>
            </a:r>
            <a:endParaRPr kumimoji="1" lang="zh-CN" altLang="en-US" sz="1400" dirty="0">
              <a:latin typeface="Gill Sans MT" panose="020B0502020104020203" pitchFamily="34" charset="0"/>
              <a:ea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93994" y="319678"/>
            <a:ext cx="835945" cy="8359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1277449"/>
            <a:ext cx="9144000" cy="1102519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latin typeface="PalatinoLinotype"/>
              </a:rPr>
              <a:t>Machine Learning </a:t>
            </a:r>
            <a:endParaRPr lang="en-US" altLang="zh-CN" sz="44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2648675"/>
            <a:ext cx="9015211" cy="1143000"/>
          </a:xfrm>
        </p:spPr>
        <p:txBody>
          <a:bodyPr/>
          <a:lstStyle/>
          <a:p>
            <a:r>
              <a:rPr lang="en-US" altLang="zh-CN" sz="3200" b="1" dirty="0">
                <a:solidFill>
                  <a:srgbClr val="002DEF"/>
                </a:solidFill>
                <a:latin typeface="PalatinoLinotype"/>
              </a:rPr>
              <a:t>Program</a:t>
            </a:r>
            <a:r>
              <a:rPr lang="zh-CN" altLang="en-US" sz="3200" b="1" dirty="0">
                <a:solidFill>
                  <a:srgbClr val="002DEF"/>
                </a:solidFill>
                <a:latin typeface="PalatinoLinotype"/>
              </a:rPr>
              <a:t> </a:t>
            </a:r>
            <a:r>
              <a:rPr lang="en-US" altLang="zh-CN" sz="3200" b="1" dirty="0">
                <a:solidFill>
                  <a:srgbClr val="002DEF"/>
                </a:solidFill>
                <a:latin typeface="PalatinoLinotype"/>
              </a:rPr>
              <a:t>Assignment</a:t>
            </a:r>
            <a:r>
              <a:rPr lang="zh-CN" altLang="en-US" sz="3200" b="1" dirty="0">
                <a:solidFill>
                  <a:srgbClr val="002DEF"/>
                </a:solidFill>
                <a:latin typeface="PalatinoLinotype"/>
              </a:rPr>
              <a:t> </a:t>
            </a:r>
            <a:r>
              <a:rPr lang="en-US" altLang="zh-CN" sz="3200" b="1" dirty="0">
                <a:solidFill>
                  <a:srgbClr val="002DEF"/>
                </a:solidFill>
                <a:latin typeface="PalatinoLinotype"/>
              </a:rPr>
              <a:t>2</a:t>
            </a:r>
            <a:endParaRPr lang="en-US" altLang="zh-CN" sz="3200" dirty="0"/>
          </a:p>
        </p:txBody>
      </p:sp>
      <p:sp>
        <p:nvSpPr>
          <p:cNvPr id="5125" name="Text Box 8"/>
          <p:cNvSpPr txBox="1">
            <a:spLocks noChangeArrowheads="1"/>
          </p:cNvSpPr>
          <p:nvPr/>
        </p:nvSpPr>
        <p:spPr bwMode="auto">
          <a:xfrm>
            <a:off x="2743200" y="4653683"/>
            <a:ext cx="4627983" cy="4385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79" tIns="34289" rIns="68579" bIns="34289">
            <a:spAutoFit/>
          </a:bodyPr>
          <a:lstStyle/>
          <a:p>
            <a:r>
              <a:rPr lang="en-US" sz="2400" b="1" dirty="0">
                <a:latin typeface="PalatinoLinotype"/>
              </a:rPr>
              <a:t>Instructor:  </a:t>
            </a:r>
            <a:r>
              <a:rPr lang="en-US" altLang="zh-CN" sz="2400" b="1" dirty="0">
                <a:latin typeface="PalatinoLinotype"/>
              </a:rPr>
              <a:t>Xiaodong</a:t>
            </a:r>
            <a:r>
              <a:rPr lang="zh-CN" altLang="en-US" sz="2400" b="1" dirty="0">
                <a:latin typeface="PalatinoLinotype"/>
              </a:rPr>
              <a:t> </a:t>
            </a:r>
            <a:r>
              <a:rPr lang="en-US" altLang="zh-CN" sz="2400" b="1" dirty="0">
                <a:latin typeface="PalatinoLinotype"/>
              </a:rPr>
              <a:t>Gu </a:t>
            </a:r>
            <a:endParaRPr lang="en-US" altLang="zh-CN" sz="2400" dirty="0"/>
          </a:p>
        </p:txBody>
      </p:sp>
      <p:sp>
        <p:nvSpPr>
          <p:cNvPr id="2" name="矩形 1"/>
          <p:cNvSpPr/>
          <p:nvPr/>
        </p:nvSpPr>
        <p:spPr>
          <a:xfrm>
            <a:off x="3731866" y="3807247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6D2D9E"/>
                </a:solidFill>
                <a:latin typeface="TimesNewRomanPS"/>
              </a:rPr>
              <a:t>Fall 2020 </a:t>
            </a:r>
            <a:endParaRPr lang="en-US" altLang="zh-CN" sz="28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96539" y="628010"/>
            <a:ext cx="977900" cy="9779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47931" b="8200"/>
          <a:stretch>
            <a:fillRect/>
          </a:stretch>
        </p:blipFill>
        <p:spPr>
          <a:xfrm>
            <a:off x="742123" y="5413241"/>
            <a:ext cx="7629772" cy="110313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0" dirty="0">
                <a:solidFill>
                  <a:schemeClr val="tx1"/>
                </a:solidFill>
              </a:rPr>
              <a:t>A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recorded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rgbClr val="FF0000"/>
                </a:solidFill>
              </a:rPr>
              <a:t>(</a:t>
            </a:r>
            <a:r>
              <a:rPr lang="zh-CN" altLang="en-US" sz="2000" b="0" dirty="0">
                <a:solidFill>
                  <a:srgbClr val="FF0000"/>
                </a:solidFill>
              </a:rPr>
              <a:t>录好音的</a:t>
            </a:r>
            <a:r>
              <a:rPr lang="en-US" altLang="zh-CN" sz="2000" b="0" dirty="0">
                <a:solidFill>
                  <a:srgbClr val="FF0000"/>
                </a:solidFill>
              </a:rPr>
              <a:t>)</a:t>
            </a:r>
            <a:r>
              <a:rPr lang="zh-CN" altLang="en-US" sz="2000" b="0" dirty="0">
                <a:solidFill>
                  <a:srgbClr val="FF0000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pptx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with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the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following</a:t>
            </a: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contents: </a:t>
            </a:r>
            <a:endParaRPr lang="zh-CN" altLang="zh-CN" sz="2000" b="0" dirty="0">
              <a:solidFill>
                <a:schemeClr val="tx1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  <p:graphicFrame>
        <p:nvGraphicFramePr>
          <p:cNvPr id="5" name="表格 5"/>
          <p:cNvGraphicFramePr>
            <a:graphicFrameLocks noGrp="1"/>
          </p:cNvGraphicFramePr>
          <p:nvPr/>
        </p:nvGraphicFramePr>
        <p:xfrm>
          <a:off x="2013397" y="1821967"/>
          <a:ext cx="4490434" cy="356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5217"/>
                <a:gridCol w="224521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Without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Idea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With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New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Ideas</a:t>
                      </a:r>
                      <a:endParaRPr lang="zh-CN" altLang="en-US" sz="2000" dirty="0"/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Background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Related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Works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Motivation</a:t>
                      </a:r>
                      <a:endParaRPr lang="zh-CN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Technology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Approach</a:t>
                      </a:r>
                      <a:endParaRPr lang="zh-CN" altLang="en-US" sz="2000" dirty="0"/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Implementation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Details</a:t>
                      </a:r>
                      <a:r>
                        <a:rPr lang="zh-CN" altLang="en-US" sz="2000" dirty="0"/>
                        <a:t> 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Evaluation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Demo</a:t>
                      </a:r>
                      <a:r>
                        <a:rPr lang="zh-CN" altLang="en-US" sz="2000" dirty="0"/>
                        <a:t> 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dirty="0"/>
                        <a:t>task</a:t>
                      </a:r>
                      <a:r>
                        <a:rPr lang="zh-CN" altLang="en-US" sz="2000" dirty="0"/>
                        <a:t> </a:t>
                      </a:r>
                      <a:r>
                        <a:rPr lang="en-US" altLang="zh-CN" sz="2000" dirty="0"/>
                        <a:t>allocation</a:t>
                      </a:r>
                      <a:endParaRPr lang="zh-CN" altLang="en-US" sz="2000" dirty="0"/>
                    </a:p>
                  </a:txBody>
                  <a:tcPr/>
                </a:tc>
                <a:tc hMerge="1"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Background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8605" indent="-26860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No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strict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requirement.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may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consider: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611505" indent="-342900">
              <a:buSzPct val="60000"/>
              <a:buFont typeface="Wingdings" panose="05000000000000000000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Investigate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technical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trend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conversation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modeling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industry.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611505" indent="-342900">
              <a:buSzPct val="60000"/>
              <a:buFont typeface="Wingdings" panose="05000000000000000000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Information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have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received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about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chatbot.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611505" indent="-342900">
              <a:buSzPct val="60000"/>
              <a:buFont typeface="Wingdings" panose="05000000000000000000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understanding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about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chatbot.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611505" indent="-342900">
              <a:buSzPct val="60000"/>
              <a:buFont typeface="Wingdings" panose="05000000000000000000" pitchFamily="2" charset="2"/>
              <a:buChar char="n"/>
            </a:pPr>
            <a:r>
              <a:rPr kumimoji="1" lang="en-US" altLang="zh-CN" sz="2000" b="0" dirty="0">
                <a:solidFill>
                  <a:schemeClr val="tx1"/>
                </a:solidFill>
              </a:rPr>
              <a:t>…</a:t>
            </a:r>
            <a:endParaRPr kumimoji="1" lang="zh-CN" altLang="en-US" sz="20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Works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Important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technologies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(papers)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have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implemented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adopted.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en-US" altLang="zh-CN" sz="2200" b="0" dirty="0">
                <a:solidFill>
                  <a:schemeClr val="tx1"/>
                </a:solidFill>
              </a:rPr>
              <a:t>List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2-3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papers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briefly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describe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key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ideas.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Motivation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[</a:t>
            </a:r>
            <a:r>
              <a:rPr kumimoji="1" lang="en-US" altLang="zh-CN" dirty="0">
                <a:solidFill>
                  <a:srgbClr val="7030A0"/>
                </a:solidFill>
              </a:rPr>
              <a:t>optional</a:t>
            </a:r>
            <a:r>
              <a:rPr kumimoji="1" lang="en-US" altLang="zh-CN" dirty="0"/>
              <a:t>]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>
                <a:solidFill>
                  <a:schemeClr val="tx1"/>
                </a:solidFill>
              </a:rPr>
              <a:t>If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you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have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an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new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idea,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please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show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endParaRPr kumimoji="1" lang="en-US" altLang="zh-CN" b="0" dirty="0">
              <a:solidFill>
                <a:schemeClr val="tx1"/>
              </a:solidFill>
            </a:endParaRPr>
          </a:p>
          <a:p>
            <a:pPr marL="342900" indent="-292100">
              <a:buFont typeface="系统字体"/>
              <a:buChar char="–"/>
            </a:pP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main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problem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existing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approaches?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342900" indent="-292100">
              <a:buFont typeface="系统字体"/>
              <a:buChar char="–"/>
            </a:pP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how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address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problem?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342900" indent="-292100">
              <a:buFont typeface="系统字体"/>
              <a:buChar char="–"/>
            </a:pP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key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rgbClr val="C00000"/>
                </a:solidFill>
              </a:rPr>
              <a:t>idea</a:t>
            </a:r>
            <a:r>
              <a:rPr kumimoji="1" lang="zh-CN" altLang="en-US" sz="2200" b="0" dirty="0">
                <a:solidFill>
                  <a:srgbClr val="C00000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model?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zh-CN" altLang="en-US" dirty="0"/>
              <a:t>        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Approach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Describe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approach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using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diagrams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descriptions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(like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how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introduced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Seq2Seq,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Attention,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Transformer,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 err="1">
                <a:solidFill>
                  <a:schemeClr val="tx1"/>
                </a:solidFill>
              </a:rPr>
              <a:t>etc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class).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en-US" altLang="zh-CN" sz="2200" b="0" dirty="0">
                <a:solidFill>
                  <a:schemeClr val="accent2">
                    <a:lumMod val="75000"/>
                  </a:schemeClr>
                </a:solidFill>
              </a:rPr>
              <a:t>For</a:t>
            </a:r>
            <a:r>
              <a:rPr kumimoji="1" lang="zh-CN" altLang="en-US" sz="2200" b="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kumimoji="1" lang="en-US" altLang="zh-CN" sz="2200" b="0" dirty="0">
                <a:solidFill>
                  <a:schemeClr val="accent2">
                    <a:lumMod val="75000"/>
                  </a:schemeClr>
                </a:solidFill>
              </a:rPr>
              <a:t>example:</a:t>
            </a:r>
            <a:endParaRPr kumimoji="1" lang="en-US" altLang="zh-CN" sz="2200" b="0" dirty="0">
              <a:solidFill>
                <a:schemeClr val="accent2">
                  <a:lumMod val="75000"/>
                </a:schemeClr>
              </a:solidFill>
            </a:endParaRPr>
          </a:p>
          <a:p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14" y="2744452"/>
            <a:ext cx="7741974" cy="317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Implementation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Details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More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details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key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components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algorithms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(e.g.,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encoder,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decoder,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 err="1">
                <a:solidFill>
                  <a:schemeClr val="tx1"/>
                </a:solidFill>
              </a:rPr>
              <a:t>etc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implementation.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Evaluation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/>
              <a:t>Show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the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following</a:t>
            </a:r>
            <a:r>
              <a:rPr kumimoji="1" lang="zh-CN" altLang="en-US" b="0" dirty="0"/>
              <a:t> </a:t>
            </a:r>
            <a:r>
              <a:rPr kumimoji="1" lang="en-US" altLang="zh-CN" b="0" dirty="0"/>
              <a:t>results.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342900" indent="-254000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000" b="0" dirty="0">
                <a:solidFill>
                  <a:srgbClr val="7030A0"/>
                </a:solidFill>
              </a:rPr>
              <a:t>curves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loss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bleu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scores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validation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342900" indent="-254000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000" b="0" dirty="0">
                <a:solidFill>
                  <a:srgbClr val="7030A0"/>
                </a:solidFill>
              </a:rPr>
              <a:t>comparison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different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models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(BLEUs)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including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provided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baseline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set.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342900" indent="-254000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000" b="0" dirty="0">
                <a:solidFill>
                  <a:schemeClr val="tx1"/>
                </a:solidFill>
              </a:rPr>
              <a:t>brief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rgbClr val="7030A0"/>
                </a:solidFill>
              </a:rPr>
              <a:t>descriptions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about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results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comparisons.</a:t>
            </a:r>
            <a:endParaRPr kumimoji="1" lang="zh-CN" altLang="en-US" sz="20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2734" y="3429000"/>
            <a:ext cx="3098532" cy="241122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Demo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000" b="0" dirty="0">
                <a:solidFill>
                  <a:schemeClr val="tx1"/>
                </a:solidFill>
              </a:rPr>
              <a:t>Show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some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concrete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examples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(selected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context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generated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response)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yielded by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both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yours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and the baseline model.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endParaRPr kumimoji="1" lang="en-US" altLang="zh-CN" sz="2000" b="0" dirty="0">
              <a:solidFill>
                <a:schemeClr val="tx1"/>
              </a:solidFill>
            </a:endParaRPr>
          </a:p>
          <a:p>
            <a:r>
              <a:rPr kumimoji="1" lang="en-US" altLang="zh-CN" sz="2000" b="0" dirty="0">
                <a:solidFill>
                  <a:schemeClr val="accent2">
                    <a:lumMod val="75000"/>
                  </a:schemeClr>
                </a:solidFill>
              </a:rPr>
              <a:t>Example</a:t>
            </a:r>
            <a:endParaRPr kumimoji="1" lang="zh-CN" altLang="en-US" sz="2000" b="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714" y="2781837"/>
            <a:ext cx="7329575" cy="291825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Presentation:</a:t>
            </a:r>
            <a:r>
              <a:rPr kumimoji="1" lang="zh-CN" altLang="en-US" dirty="0"/>
              <a:t> </a:t>
            </a:r>
            <a:r>
              <a:rPr kumimoji="1" lang="en-US" altLang="zh-CN" dirty="0"/>
              <a:t>Task</a:t>
            </a:r>
            <a:r>
              <a:rPr kumimoji="1" lang="zh-CN" altLang="en-US" dirty="0"/>
              <a:t> </a:t>
            </a:r>
            <a:r>
              <a:rPr kumimoji="1" lang="en-US" altLang="zh-CN" dirty="0"/>
              <a:t>Allocation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>
                <a:solidFill>
                  <a:schemeClr val="tx1"/>
                </a:solidFill>
              </a:rPr>
              <a:t>Show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the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contribution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of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each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member.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endParaRPr kumimoji="1" lang="zh-CN" altLang="en-US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Grading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Scheme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200" b="0" dirty="0">
                <a:solidFill>
                  <a:schemeClr val="tx1"/>
                </a:solidFill>
              </a:rPr>
              <a:t>• Performance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00B0F0"/>
                </a:solidFill>
              </a:rPr>
              <a:t>10pt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  <a:endParaRPr lang="en-US" altLang="zh-CN" sz="2200" b="0" dirty="0">
              <a:solidFill>
                <a:schemeClr val="tx1"/>
              </a:solidFill>
            </a:endParaRPr>
          </a:p>
          <a:p>
            <a:pPr marL="320675" indent="-320675"/>
            <a:endParaRPr lang="en-US" altLang="zh-CN" sz="2200" b="0" dirty="0">
              <a:solidFill>
                <a:schemeClr val="tx1"/>
              </a:solidFill>
            </a:endParaRPr>
          </a:p>
          <a:p>
            <a:pPr marL="320675" indent="-320675"/>
            <a:endParaRPr lang="en-US" altLang="zh-CN" sz="2200" b="0" dirty="0">
              <a:solidFill>
                <a:schemeClr val="tx1"/>
              </a:solidFill>
            </a:endParaRPr>
          </a:p>
          <a:p>
            <a:pPr marL="320675" indent="-320675"/>
            <a:r>
              <a:rPr lang="en-US" altLang="zh-CN" sz="2200" b="0" dirty="0">
                <a:solidFill>
                  <a:schemeClr val="tx1"/>
                </a:solidFill>
              </a:rPr>
              <a:t>• Technical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soundness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00B0F0"/>
                </a:solidFill>
              </a:rPr>
              <a:t>12pt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  <a:endParaRPr lang="en-US" altLang="zh-CN" sz="2200" b="0" dirty="0">
              <a:solidFill>
                <a:schemeClr val="tx1"/>
              </a:solidFill>
            </a:endParaRPr>
          </a:p>
          <a:p>
            <a:pPr marL="320675" indent="-90805">
              <a:buFont typeface="系统字体"/>
              <a:buChar char="–"/>
            </a:pPr>
            <a:r>
              <a:rPr lang="zh-CN" altLang="en-US" sz="1800" b="0" dirty="0">
                <a:solidFill>
                  <a:schemeClr val="tx1"/>
                </a:solidFill>
              </a:rPr>
              <a:t>    </a:t>
            </a:r>
            <a:r>
              <a:rPr lang="en-US" altLang="zh-CN" sz="1800" b="0" dirty="0">
                <a:solidFill>
                  <a:schemeClr val="tx1"/>
                </a:solidFill>
              </a:rPr>
              <a:t>Easy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(e.g.,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no evident improvement,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):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5pt</a:t>
            </a:r>
            <a:endParaRPr lang="en-US" altLang="zh-CN" sz="1800" b="0" dirty="0">
              <a:solidFill>
                <a:schemeClr val="tx1"/>
              </a:solidFill>
            </a:endParaRPr>
          </a:p>
          <a:p>
            <a:pPr marL="320675" indent="-90805">
              <a:buFont typeface="系统字体"/>
              <a:buChar char="–"/>
            </a:pPr>
            <a:r>
              <a:rPr lang="zh-CN" altLang="en-US" sz="1800" b="0" dirty="0">
                <a:solidFill>
                  <a:schemeClr val="tx1"/>
                </a:solidFill>
              </a:rPr>
              <a:t>    </a:t>
            </a:r>
            <a:r>
              <a:rPr lang="en-US" altLang="zh-CN" sz="1800" b="0" dirty="0">
                <a:solidFill>
                  <a:schemeClr val="tx1"/>
                </a:solidFill>
              </a:rPr>
              <a:t>Medium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(e.g.,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little improvement):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9pt</a:t>
            </a:r>
            <a:endParaRPr lang="en-US" altLang="zh-CN" sz="1800" b="0" dirty="0">
              <a:solidFill>
                <a:schemeClr val="tx1"/>
              </a:solidFill>
            </a:endParaRPr>
          </a:p>
          <a:p>
            <a:pPr marL="320675" indent="-90805">
              <a:buFont typeface="系统字体"/>
              <a:buChar char="–"/>
            </a:pPr>
            <a:r>
              <a:rPr lang="zh-CN" altLang="en-US" sz="1800" b="0" dirty="0">
                <a:solidFill>
                  <a:schemeClr val="tx1"/>
                </a:solidFill>
              </a:rPr>
              <a:t>    </a:t>
            </a:r>
            <a:r>
              <a:rPr lang="en-US" altLang="zh-CN" sz="1800" b="0" dirty="0">
                <a:solidFill>
                  <a:schemeClr val="tx1"/>
                </a:solidFill>
              </a:rPr>
              <a:t>Advanced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(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 err="1">
                <a:solidFill>
                  <a:schemeClr val="tx1"/>
                </a:solidFill>
              </a:rPr>
              <a:t>e.g</a:t>
            </a:r>
            <a:r>
              <a:rPr lang="en-US" altLang="zh-CN" sz="1800" b="0" dirty="0">
                <a:solidFill>
                  <a:schemeClr val="tx1"/>
                </a:solidFill>
              </a:rPr>
              <a:t> Transformer):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r>
              <a:rPr lang="en-US" altLang="zh-CN" sz="1800" b="0" dirty="0">
                <a:solidFill>
                  <a:schemeClr val="tx1"/>
                </a:solidFill>
              </a:rPr>
              <a:t>12pt</a:t>
            </a:r>
            <a:r>
              <a:rPr lang="zh-CN" altLang="en-US" sz="1800" b="0" dirty="0">
                <a:solidFill>
                  <a:schemeClr val="tx1"/>
                </a:solidFill>
              </a:rPr>
              <a:t> </a:t>
            </a:r>
            <a:endParaRPr lang="zh-CN" altLang="zh-CN" sz="1800" b="0" dirty="0">
              <a:solidFill>
                <a:schemeClr val="tx1"/>
              </a:solidFill>
            </a:endParaRPr>
          </a:p>
          <a:p>
            <a:r>
              <a:rPr lang="en-US" altLang="zh-CN" sz="2200" b="0" dirty="0">
                <a:solidFill>
                  <a:schemeClr val="tx1"/>
                </a:solidFill>
              </a:rPr>
              <a:t>• Presentation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00B0F0"/>
                </a:solidFill>
              </a:rPr>
              <a:t>8pt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  <a:endParaRPr lang="en-US" altLang="zh-CN" sz="2200" b="0" dirty="0">
              <a:solidFill>
                <a:schemeClr val="tx1"/>
              </a:solidFill>
            </a:endParaRPr>
          </a:p>
          <a:p>
            <a:r>
              <a:rPr lang="zh-CN" altLang="en-US" sz="2200" b="0" dirty="0">
                <a:solidFill>
                  <a:schemeClr val="tx1"/>
                </a:solidFill>
              </a:rPr>
              <a:t>    </a:t>
            </a:r>
            <a:r>
              <a:rPr lang="en-US" altLang="zh-CN" sz="2200" b="0" dirty="0">
                <a:solidFill>
                  <a:schemeClr val="tx1"/>
                </a:solidFill>
              </a:rPr>
              <a:t>-</a:t>
            </a:r>
            <a:r>
              <a:rPr lang="zh-CN" altLang="en-US" sz="2200" b="0" dirty="0">
                <a:solidFill>
                  <a:schemeClr val="tx1"/>
                </a:solidFill>
              </a:rPr>
              <a:t>  </a:t>
            </a:r>
            <a:endParaRPr lang="en-US" altLang="zh-CN" sz="2200" b="0" dirty="0">
              <a:solidFill>
                <a:schemeClr val="tx1"/>
              </a:solidFill>
            </a:endParaRPr>
          </a:p>
          <a:p>
            <a:pPr marL="268605" indent="-268605">
              <a:buSzPct val="60000"/>
              <a:buFont typeface="Wingdings" panose="05000000000000000000" pitchFamily="2" charset="2"/>
              <a:buChar char="l"/>
            </a:pPr>
            <a:r>
              <a:rPr lang="en-US" altLang="zh-CN" sz="2200" b="0" dirty="0">
                <a:solidFill>
                  <a:schemeClr val="tx1"/>
                </a:solidFill>
              </a:rPr>
              <a:t>[optional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&amp;</a:t>
            </a:r>
            <a:r>
              <a:rPr lang="zh-CN" altLang="en-US" sz="2200" b="0" dirty="0">
                <a:solidFill>
                  <a:srgbClr val="FF0000"/>
                </a:solidFill>
              </a:rPr>
              <a:t> </a:t>
            </a:r>
            <a:r>
              <a:rPr lang="en-US" altLang="zh-CN" sz="2200" b="0" dirty="0">
                <a:solidFill>
                  <a:srgbClr val="FF0000"/>
                </a:solidFill>
              </a:rPr>
              <a:t>bonus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new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ideas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[</a:t>
            </a:r>
            <a:r>
              <a:rPr lang="en-US" altLang="zh-CN" sz="2200" b="0" dirty="0">
                <a:solidFill>
                  <a:srgbClr val="FF0000"/>
                </a:solidFill>
              </a:rPr>
              <a:t>+</a:t>
            </a:r>
            <a:r>
              <a:rPr lang="en-US" altLang="zh-CN" sz="2200" b="0" dirty="0">
                <a:solidFill>
                  <a:srgbClr val="00B0F0"/>
                </a:solidFill>
              </a:rPr>
              <a:t>10pt</a:t>
            </a:r>
            <a:r>
              <a:rPr lang="en-US" altLang="zh-CN" sz="2200" b="0" dirty="0">
                <a:solidFill>
                  <a:schemeClr val="tx1"/>
                </a:solidFill>
              </a:rPr>
              <a:t>]</a:t>
            </a:r>
            <a:endParaRPr lang="en-US" altLang="zh-CN" sz="2200" b="0" dirty="0">
              <a:solidFill>
                <a:schemeClr val="tx1"/>
              </a:solidFill>
            </a:endParaRPr>
          </a:p>
          <a:p>
            <a:pPr marL="457200" lvl="1" indent="-189230">
              <a:buSzPct val="60000"/>
              <a:buFont typeface="系统字体"/>
              <a:buChar char="–"/>
            </a:pPr>
            <a:r>
              <a:rPr lang="en-US" altLang="zh-CN" sz="1800" dirty="0">
                <a:latin typeface="Palatino Linotype" panose="02040502050505030304" pitchFamily="18" charset="0"/>
              </a:rPr>
              <a:t>idea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adopted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+5pt,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endParaRPr lang="en-US" altLang="zh-CN" sz="1800" dirty="0">
              <a:latin typeface="Palatino Linotype" panose="02040502050505030304" pitchFamily="18" charset="0"/>
            </a:endParaRPr>
          </a:p>
          <a:p>
            <a:pPr marL="457200" lvl="1" indent="-189230">
              <a:buSzPct val="60000"/>
              <a:buFont typeface="系统字体"/>
              <a:buChar char="–"/>
            </a:pPr>
            <a:r>
              <a:rPr lang="en-US" altLang="zh-CN" sz="1800" dirty="0">
                <a:latin typeface="Palatino Linotype" panose="02040502050505030304" pitchFamily="18" charset="0"/>
              </a:rPr>
              <a:t>and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have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shown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that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it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works</a:t>
            </a:r>
            <a:r>
              <a:rPr lang="zh-CN" altLang="en-US" sz="1800" dirty="0">
                <a:latin typeface="Palatino Linotype" panose="02040502050505030304" pitchFamily="18" charset="0"/>
              </a:rPr>
              <a:t> </a:t>
            </a:r>
            <a:r>
              <a:rPr lang="en-US" altLang="zh-CN" sz="1800" dirty="0">
                <a:latin typeface="Palatino Linotype" panose="02040502050505030304" pitchFamily="18" charset="0"/>
              </a:rPr>
              <a:t>+5pt</a:t>
            </a:r>
            <a:endParaRPr lang="en-US" altLang="zh-CN" sz="1800" b="0" dirty="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endParaRPr lang="en-US" altLang="zh-CN" sz="2200" b="0" dirty="0">
              <a:solidFill>
                <a:schemeClr val="tx1"/>
              </a:solidFill>
            </a:endParaRPr>
          </a:p>
          <a:p>
            <a:endParaRPr lang="en-US" altLang="zh-CN" sz="2200" b="0" dirty="0">
              <a:solidFill>
                <a:schemeClr val="tx1"/>
              </a:solidFill>
            </a:endParaRPr>
          </a:p>
          <a:p>
            <a:endParaRPr lang="zh-CN" altLang="zh-CN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  <p:graphicFrame>
        <p:nvGraphicFramePr>
          <p:cNvPr id="5" name="表格 5"/>
          <p:cNvGraphicFramePr>
            <a:graphicFrameLocks noGrp="1"/>
          </p:cNvGraphicFramePr>
          <p:nvPr/>
        </p:nvGraphicFramePr>
        <p:xfrm>
          <a:off x="890713" y="1667456"/>
          <a:ext cx="7147775" cy="7416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65243"/>
                <a:gridCol w="1536133"/>
                <a:gridCol w="1723467"/>
                <a:gridCol w="2322932"/>
              </a:tblGrid>
              <a:tr h="370840">
                <a:tc>
                  <a:txBody>
                    <a:bodyPr/>
                    <a:lstStyle/>
                    <a:p>
                      <a:pPr marL="229870" indent="0" algn="ctr">
                        <a:buFont typeface="系统字体"/>
                        <a:buNone/>
                      </a:pPr>
                      <a:r>
                        <a:rPr lang="en-US" altLang="zh-CN" sz="1800" dirty="0"/>
                        <a:t>&gt; baseline</a:t>
                      </a:r>
                      <a:r>
                        <a:rPr lang="zh-CN" altLang="en-US" sz="1800" dirty="0"/>
                        <a:t> </a:t>
                      </a:r>
                      <a:endParaRPr lang="en-US" altLang="zh-CN" sz="1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95% baseline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800" dirty="0"/>
                        <a:t>90% baseline</a:t>
                      </a:r>
                      <a:endParaRPr lang="en-US" altLang="zh-CN" sz="1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non-sense</a:t>
                      </a:r>
                      <a:r>
                        <a:rPr lang="zh-CN" altLang="en-US" sz="1800" dirty="0"/>
                        <a:t>  </a:t>
                      </a:r>
                      <a:r>
                        <a:rPr lang="en-US" altLang="zh-CN" sz="1800" dirty="0"/>
                        <a:t>results</a:t>
                      </a:r>
                      <a:endParaRPr lang="zh-CN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10pt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8pt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6pt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/>
                        <a:t>0pt</a:t>
                      </a:r>
                      <a:endParaRPr lang="zh-CN" altLang="en-US" sz="18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Goals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Implement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/>
              <a:t>Chatbot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Using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Deep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Learning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342900" indent="-22225">
              <a:buSzPct val="60000"/>
              <a:buFont typeface="Wingdings" panose="05000000000000000000" pitchFamily="2" charset="2"/>
              <a:buChar char="ü"/>
            </a:pPr>
            <a:r>
              <a:rPr kumimoji="1" lang="en-US" altLang="zh-CN" sz="2200" dirty="0">
                <a:solidFill>
                  <a:schemeClr val="tx1"/>
                </a:solidFill>
              </a:rPr>
              <a:t>	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achieve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high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performance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342900" indent="-22225">
              <a:buSzPct val="60000"/>
              <a:buFont typeface="Wingdings" panose="05000000000000000000" pitchFamily="2" charset="2"/>
              <a:buChar char="ü"/>
            </a:pPr>
            <a:r>
              <a:rPr kumimoji="1" lang="en-US" altLang="zh-CN" sz="2200" b="0" dirty="0">
                <a:solidFill>
                  <a:schemeClr val="tx1"/>
                </a:solidFill>
              </a:rPr>
              <a:t>	learn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implement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popular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neural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language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models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such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Transformer,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etc.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342900" indent="-342900">
              <a:buSzPct val="60000"/>
              <a:buFont typeface="Wingdings" panose="05000000000000000000" pitchFamily="2" charset="2"/>
              <a:buChar char="l"/>
            </a:pPr>
            <a:r>
              <a:rPr lang="en-US" altLang="zh-CN" sz="2200" b="0" dirty="0">
                <a:solidFill>
                  <a:schemeClr val="tx1"/>
                </a:solidFill>
              </a:rPr>
              <a:t>A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/>
              <a:t>presentation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to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dirty="0">
                <a:solidFill>
                  <a:srgbClr val="7030A0"/>
                </a:solidFill>
              </a:rPr>
              <a:t>sell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your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product/idea.</a:t>
            </a:r>
            <a:endParaRPr lang="en-US" altLang="zh-CN" sz="2200" b="0" dirty="0">
              <a:solidFill>
                <a:schemeClr val="tx1"/>
              </a:solidFill>
            </a:endParaRPr>
          </a:p>
          <a:p>
            <a:pPr marL="342900" indent="-342900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[optional]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/>
              <a:t>new</a:t>
            </a:r>
            <a:r>
              <a:rPr lang="zh-CN" altLang="en-US" sz="2200" b="0" dirty="0"/>
              <a:t> </a:t>
            </a:r>
            <a:r>
              <a:rPr lang="en-US" altLang="zh-CN" sz="2200" b="0" dirty="0"/>
              <a:t>ideas</a:t>
            </a:r>
            <a:r>
              <a:rPr lang="zh-CN" altLang="en-US" sz="2200" b="0" dirty="0"/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for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open-domain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dialogue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generation</a:t>
            </a:r>
            <a:endParaRPr kumimoji="1" lang="zh-CN" altLang="en-US" sz="2200" b="0" dirty="0">
              <a:solidFill>
                <a:schemeClr val="tx1"/>
              </a:solidFill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0582" y="485367"/>
            <a:ext cx="7741974" cy="627812"/>
          </a:xfrm>
        </p:spPr>
        <p:txBody>
          <a:bodyPr/>
          <a:lstStyle/>
          <a:p>
            <a:r>
              <a:rPr kumimoji="1" lang="en-US" altLang="zh-CN" dirty="0"/>
              <a:t>Submission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group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project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(1-3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members)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342900" indent="-342900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200" b="0" dirty="0">
                <a:solidFill>
                  <a:schemeClr val="tx1"/>
                </a:solidFill>
              </a:rPr>
              <a:t>one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group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member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submit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single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file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named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zh-CN" altLang="en-US" sz="2200" b="0" dirty="0">
                <a:solidFill>
                  <a:schemeClr val="tx1"/>
                </a:solidFill>
              </a:rPr>
              <a:t>    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‘</a:t>
            </a:r>
            <a:r>
              <a:rPr kumimoji="1" lang="en-US" altLang="zh-CN" sz="2200" b="0" dirty="0">
                <a:solidFill>
                  <a:schemeClr val="accent2">
                    <a:lumMod val="50000"/>
                  </a:schemeClr>
                </a:solidFill>
              </a:rPr>
              <a:t>ID1_NAME1_ID2_NAME2_ID3_NAME3.zip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’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Canvas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zh-CN" altLang="en-US" sz="2200" b="0" dirty="0">
                <a:solidFill>
                  <a:schemeClr val="tx1"/>
                </a:solidFill>
              </a:rPr>
              <a:t>     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including: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indent="409575"/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-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code: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</a:t>
            </a:r>
            <a:r>
              <a:rPr kumimoji="1" lang="en-US" altLang="zh-CN" sz="2200" b="0" dirty="0">
                <a:solidFill>
                  <a:schemeClr val="accent2">
                    <a:lumMod val="50000"/>
                  </a:schemeClr>
                </a:solidFill>
              </a:rPr>
              <a:t>proj2.ipynb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indent="409575"/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-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trained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model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</a:t>
            </a:r>
            <a:r>
              <a:rPr kumimoji="1" lang="en-US" altLang="zh-CN" sz="2200" b="0" dirty="0">
                <a:solidFill>
                  <a:schemeClr val="accent2">
                    <a:lumMod val="50000"/>
                  </a:schemeClr>
                </a:solidFill>
              </a:rPr>
              <a:t>checkpoint_itr0.pkl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indent="409575"/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-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presentation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</a:t>
            </a:r>
            <a:r>
              <a:rPr kumimoji="1" lang="en-US" altLang="zh-CN" sz="2200" b="0" dirty="0" err="1">
                <a:solidFill>
                  <a:schemeClr val="accent2">
                    <a:lumMod val="50000"/>
                  </a:schemeClr>
                </a:solidFill>
              </a:rPr>
              <a:t>presentation.pptx</a:t>
            </a:r>
            <a:r>
              <a:rPr kumimoji="1" lang="zh-CN" altLang="en-US" sz="2200" b="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kumimoji="1" lang="en-US" altLang="zh-CN" sz="2200" b="0" u="sng" dirty="0">
                <a:solidFill>
                  <a:schemeClr val="accent2">
                    <a:lumMod val="50000"/>
                  </a:schemeClr>
                </a:solidFill>
              </a:rPr>
              <a:t>with</a:t>
            </a:r>
            <a:r>
              <a:rPr kumimoji="1" lang="zh-CN" altLang="en-US" sz="2200" b="0" u="sng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kumimoji="1" lang="en-US" altLang="zh-CN" sz="2200" b="0" u="sng" dirty="0">
                <a:solidFill>
                  <a:schemeClr val="accent2">
                    <a:lumMod val="50000"/>
                  </a:schemeClr>
                </a:solidFill>
              </a:rPr>
              <a:t>voice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en-US" altLang="zh-CN" sz="2200" b="0" dirty="0">
                <a:solidFill>
                  <a:schemeClr val="tx1"/>
                </a:solidFill>
              </a:rPr>
              <a:t>Due date: Jan. 3rd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Tips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200" b="0" dirty="0">
                <a:solidFill>
                  <a:schemeClr val="tx1"/>
                </a:solidFill>
              </a:rPr>
              <a:t>Your programs should be written in such a way that the TA can easily verify the results reported by you.</a:t>
            </a:r>
            <a:endParaRPr lang="zh-CN" altLang="zh-CN" sz="2200" b="0" dirty="0">
              <a:solidFill>
                <a:schemeClr val="tx1"/>
              </a:solidFill>
            </a:endParaRPr>
          </a:p>
          <a:p>
            <a:endParaRPr kumimoji="1" lang="en-US" altLang="zh-CN" sz="2200" dirty="0"/>
          </a:p>
          <a:p>
            <a:r>
              <a:rPr kumimoji="1" lang="en-US" altLang="zh-CN" sz="2200" b="0" dirty="0">
                <a:solidFill>
                  <a:schemeClr val="tx1"/>
                </a:solidFill>
              </a:rPr>
              <a:t>Your presentation should be clear and comprehensive so that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customers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(TAs)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will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buy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(give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high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score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to)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product.</a:t>
            </a:r>
            <a:endParaRPr kumimoji="1" lang="en-US" altLang="zh-CN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0" dirty="0">
                <a:solidFill>
                  <a:schemeClr val="tx1"/>
                </a:solidFill>
              </a:rPr>
              <a:t>Open-Domain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Conversations</a:t>
            </a:r>
            <a:endParaRPr kumimoji="1" lang="zh-CN" altLang="en-US" b="0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b="0" dirty="0">
                <a:solidFill>
                  <a:schemeClr val="tx1"/>
                </a:solidFill>
              </a:rPr>
              <a:t>A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Sample</a:t>
            </a:r>
            <a:r>
              <a:rPr kumimoji="1" lang="zh-CN" altLang="en-US" b="0" dirty="0">
                <a:solidFill>
                  <a:schemeClr val="tx1"/>
                </a:solidFill>
              </a:rPr>
              <a:t> </a:t>
            </a:r>
            <a:r>
              <a:rPr kumimoji="1" lang="en-US" altLang="zh-CN" b="0" dirty="0">
                <a:solidFill>
                  <a:schemeClr val="tx1"/>
                </a:solidFill>
              </a:rPr>
              <a:t>Architecture</a:t>
            </a:r>
            <a:endParaRPr kumimoji="1" lang="zh-CN" altLang="en-US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  <p:sp>
        <p:nvSpPr>
          <p:cNvPr id="5" name="Rounded Rectangle 84"/>
          <p:cNvSpPr/>
          <p:nvPr/>
        </p:nvSpPr>
        <p:spPr>
          <a:xfrm>
            <a:off x="3898815" y="2304782"/>
            <a:ext cx="484163" cy="290498"/>
          </a:xfrm>
          <a:prstGeom prst="roundRect">
            <a:avLst/>
          </a:prstGeom>
          <a:solidFill>
            <a:srgbClr val="E1D5E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6" name="Rounded Rectangle 85"/>
          <p:cNvSpPr/>
          <p:nvPr/>
        </p:nvSpPr>
        <p:spPr>
          <a:xfrm>
            <a:off x="3903752" y="2970885"/>
            <a:ext cx="484163" cy="290498"/>
          </a:xfrm>
          <a:prstGeom prst="roundRect">
            <a:avLst/>
          </a:prstGeom>
          <a:solidFill>
            <a:srgbClr val="E1D5E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7" name="Rounded Rectangle 86"/>
          <p:cNvSpPr/>
          <p:nvPr/>
        </p:nvSpPr>
        <p:spPr>
          <a:xfrm>
            <a:off x="3898817" y="3637803"/>
            <a:ext cx="484163" cy="290498"/>
          </a:xfrm>
          <a:prstGeom prst="roundRect">
            <a:avLst/>
          </a:prstGeom>
          <a:solidFill>
            <a:srgbClr val="E1D5E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88"/>
          <p:cNvCxnSpPr>
            <a:stCxn id="5" idx="2"/>
            <a:endCxn id="6" idx="0"/>
          </p:cNvCxnSpPr>
          <p:nvPr/>
        </p:nvCxnSpPr>
        <p:spPr>
          <a:xfrm>
            <a:off x="4140895" y="2595283"/>
            <a:ext cx="4938" cy="3756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98"/>
          <p:cNvCxnSpPr>
            <a:stCxn id="7" idx="3"/>
            <a:endCxn id="11" idx="1"/>
          </p:cNvCxnSpPr>
          <p:nvPr/>
        </p:nvCxnSpPr>
        <p:spPr>
          <a:xfrm flipV="1">
            <a:off x="4382980" y="2297494"/>
            <a:ext cx="816207" cy="148555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105"/>
          <p:cNvCxnSpPr>
            <a:stCxn id="11" idx="3"/>
            <a:endCxn id="13" idx="1"/>
          </p:cNvCxnSpPr>
          <p:nvPr/>
        </p:nvCxnSpPr>
        <p:spPr>
          <a:xfrm>
            <a:off x="5683367" y="2297506"/>
            <a:ext cx="383267" cy="2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6"/>
          <p:cNvSpPr/>
          <p:nvPr/>
        </p:nvSpPr>
        <p:spPr>
          <a:xfrm>
            <a:off x="5199187" y="2152245"/>
            <a:ext cx="484163" cy="290498"/>
          </a:xfrm>
          <a:prstGeom prst="roundRect">
            <a:avLst/>
          </a:prstGeom>
          <a:solidFill>
            <a:srgbClr val="F8CECC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aseline="-25000" dirty="0">
              <a:solidFill>
                <a:schemeClr val="tx1"/>
              </a:solidFill>
            </a:endParaRPr>
          </a:p>
        </p:txBody>
      </p:sp>
      <p:sp>
        <p:nvSpPr>
          <p:cNvPr id="12" name="TextBox 107"/>
          <p:cNvSpPr txBox="1"/>
          <p:nvPr/>
        </p:nvSpPr>
        <p:spPr>
          <a:xfrm>
            <a:off x="6061267" y="2476294"/>
            <a:ext cx="46984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I</a:t>
            </a:r>
            <a:endParaRPr lang="en-US" sz="2000" baseline="-25000" dirty="0"/>
          </a:p>
        </p:txBody>
      </p:sp>
      <p:sp>
        <p:nvSpPr>
          <p:cNvPr id="13" name="Rounded Rectangle 108"/>
          <p:cNvSpPr/>
          <p:nvPr/>
        </p:nvSpPr>
        <p:spPr>
          <a:xfrm>
            <a:off x="6066618" y="2152494"/>
            <a:ext cx="484163" cy="290498"/>
          </a:xfrm>
          <a:prstGeom prst="roundRect">
            <a:avLst/>
          </a:prstGeom>
          <a:solidFill>
            <a:srgbClr val="F8CECC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aseline="-25000" dirty="0">
              <a:solidFill>
                <a:schemeClr val="tx1"/>
              </a:solidFill>
            </a:endParaRPr>
          </a:p>
        </p:txBody>
      </p:sp>
      <p:sp>
        <p:nvSpPr>
          <p:cNvPr id="14" name="Rounded Rectangle 109"/>
          <p:cNvSpPr/>
          <p:nvPr/>
        </p:nvSpPr>
        <p:spPr>
          <a:xfrm>
            <a:off x="6896958" y="2152494"/>
            <a:ext cx="484163" cy="290498"/>
          </a:xfrm>
          <a:prstGeom prst="roundRect">
            <a:avLst/>
          </a:prstGeom>
          <a:solidFill>
            <a:srgbClr val="F8CECC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aseline="-25000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10"/>
          <p:cNvCxnSpPr>
            <a:stCxn id="13" idx="3"/>
            <a:endCxn id="14" idx="1"/>
          </p:cNvCxnSpPr>
          <p:nvPr/>
        </p:nvCxnSpPr>
        <p:spPr>
          <a:xfrm>
            <a:off x="6550781" y="2297741"/>
            <a:ext cx="3461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11"/>
          <p:cNvSpPr txBox="1"/>
          <p:nvPr/>
        </p:nvSpPr>
        <p:spPr>
          <a:xfrm>
            <a:off x="6891007" y="2450031"/>
            <a:ext cx="4960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like</a:t>
            </a:r>
            <a:endParaRPr lang="en-US" sz="2000" baseline="-25000" dirty="0"/>
          </a:p>
        </p:txBody>
      </p:sp>
      <p:sp>
        <p:nvSpPr>
          <p:cNvPr id="17" name="TextBox 113"/>
          <p:cNvSpPr txBox="1"/>
          <p:nvPr/>
        </p:nvSpPr>
        <p:spPr>
          <a:xfrm>
            <a:off x="6018731" y="1804413"/>
            <a:ext cx="52464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like</a:t>
            </a:r>
            <a:endParaRPr lang="en-US" sz="2000" baseline="-25000" dirty="0"/>
          </a:p>
        </p:txBody>
      </p:sp>
      <p:sp>
        <p:nvSpPr>
          <p:cNvPr id="18" name="TextBox 114"/>
          <p:cNvSpPr txBox="1"/>
          <p:nvPr/>
        </p:nvSpPr>
        <p:spPr>
          <a:xfrm>
            <a:off x="6790491" y="1795816"/>
            <a:ext cx="69118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tennis</a:t>
            </a:r>
            <a:endParaRPr lang="en-US" sz="2000" baseline="-25000" dirty="0"/>
          </a:p>
        </p:txBody>
      </p:sp>
      <p:sp>
        <p:nvSpPr>
          <p:cNvPr id="19" name="TextBox 115"/>
          <p:cNvSpPr txBox="1"/>
          <p:nvPr/>
        </p:nvSpPr>
        <p:spPr>
          <a:xfrm>
            <a:off x="5184031" y="1804414"/>
            <a:ext cx="52077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I</a:t>
            </a:r>
            <a:endParaRPr lang="en-US" sz="2000" baseline="-25000" dirty="0"/>
          </a:p>
        </p:txBody>
      </p:sp>
      <p:sp>
        <p:nvSpPr>
          <p:cNvPr id="20" name="TextBox 116"/>
          <p:cNvSpPr txBox="1"/>
          <p:nvPr/>
        </p:nvSpPr>
        <p:spPr>
          <a:xfrm>
            <a:off x="5168821" y="2450031"/>
            <a:ext cx="5265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&lt;s&gt;</a:t>
            </a:r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125"/>
              <p:cNvSpPr txBox="1"/>
              <p:nvPr/>
            </p:nvSpPr>
            <p:spPr>
              <a:xfrm>
                <a:off x="4447824" y="3369330"/>
                <a:ext cx="325647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𝒄</m:t>
                      </m:r>
                    </m:oMath>
                  </m:oMathPara>
                </a14:m>
                <a:endParaRPr lang="en-US" sz="3200" b="1" dirty="0"/>
              </a:p>
            </p:txBody>
          </p:sp>
        </mc:Choice>
        <mc:Fallback>
          <p:sp>
            <p:nvSpPr>
              <p:cNvPr id="21" name="TextBox 1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7824" y="3369330"/>
                <a:ext cx="325647" cy="430887"/>
              </a:xfrm>
              <a:prstGeom prst="rect">
                <a:avLst/>
              </a:prstGeom>
              <a:blipFill rotWithShape="1">
                <a:blip r:embed="rId1"/>
                <a:stretch>
                  <a:fillRect l="-87" t="-5" r="54" b="-159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 </a:t>
                </a:r>
              </a:p>
            </p:txBody>
          </p:sp>
        </mc:Fallback>
      </mc:AlternateContent>
      <p:cxnSp>
        <p:nvCxnSpPr>
          <p:cNvPr id="22" name="Straight Arrow Connector 132"/>
          <p:cNvCxnSpPr>
            <a:endCxn id="7" idx="0"/>
          </p:cNvCxnSpPr>
          <p:nvPr/>
        </p:nvCxnSpPr>
        <p:spPr>
          <a:xfrm flipH="1">
            <a:off x="4140911" y="3238818"/>
            <a:ext cx="3278" cy="3989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133"/>
          <p:cNvSpPr/>
          <p:nvPr/>
        </p:nvSpPr>
        <p:spPr>
          <a:xfrm>
            <a:off x="5126068" y="2831176"/>
            <a:ext cx="2390008" cy="1377467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4" name="Rounded Rectangle 134"/>
          <p:cNvSpPr/>
          <p:nvPr/>
        </p:nvSpPr>
        <p:spPr>
          <a:xfrm>
            <a:off x="5304335" y="2990677"/>
            <a:ext cx="405313" cy="26166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baseline="-25000" dirty="0">
              <a:solidFill>
                <a:schemeClr val="tx1"/>
              </a:solidFill>
            </a:endParaRPr>
          </a:p>
        </p:txBody>
      </p:sp>
      <p:sp>
        <p:nvSpPr>
          <p:cNvPr id="25" name="Rounded Rectangle 135"/>
          <p:cNvSpPr/>
          <p:nvPr/>
        </p:nvSpPr>
        <p:spPr>
          <a:xfrm>
            <a:off x="5304335" y="3377802"/>
            <a:ext cx="405313" cy="275073"/>
          </a:xfrm>
          <a:prstGeom prst="roundRect">
            <a:avLst/>
          </a:prstGeom>
          <a:solidFill>
            <a:srgbClr val="E1D5E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baseline="-25000" dirty="0">
              <a:solidFill>
                <a:schemeClr val="tx1"/>
              </a:solidFill>
            </a:endParaRPr>
          </a:p>
        </p:txBody>
      </p:sp>
      <p:sp>
        <p:nvSpPr>
          <p:cNvPr id="26" name="Rounded Rectangle 136"/>
          <p:cNvSpPr/>
          <p:nvPr/>
        </p:nvSpPr>
        <p:spPr>
          <a:xfrm>
            <a:off x="5308074" y="3777970"/>
            <a:ext cx="397803" cy="260010"/>
          </a:xfrm>
          <a:prstGeom prst="roundRect">
            <a:avLst/>
          </a:prstGeom>
          <a:solidFill>
            <a:srgbClr val="F8CECC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baseline="-25000" dirty="0">
              <a:solidFill>
                <a:schemeClr val="tx1"/>
              </a:solidFill>
            </a:endParaRPr>
          </a:p>
        </p:txBody>
      </p:sp>
      <p:sp>
        <p:nvSpPr>
          <p:cNvPr id="27" name="TextBox 138"/>
          <p:cNvSpPr txBox="1"/>
          <p:nvPr/>
        </p:nvSpPr>
        <p:spPr>
          <a:xfrm>
            <a:off x="5809739" y="2993930"/>
            <a:ext cx="147474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/>
              <a:t>utterance encoder</a:t>
            </a:r>
            <a:endParaRPr lang="en-US" sz="1400" b="1" dirty="0"/>
          </a:p>
        </p:txBody>
      </p:sp>
      <p:sp>
        <p:nvSpPr>
          <p:cNvPr id="28" name="TextBox 139"/>
          <p:cNvSpPr txBox="1"/>
          <p:nvPr/>
        </p:nvSpPr>
        <p:spPr>
          <a:xfrm>
            <a:off x="5883311" y="3389395"/>
            <a:ext cx="131238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 dirty="0"/>
              <a:t>context encoder</a:t>
            </a:r>
            <a:endParaRPr lang="en-US" sz="1400" b="1" dirty="0"/>
          </a:p>
        </p:txBody>
      </p:sp>
      <p:sp>
        <p:nvSpPr>
          <p:cNvPr id="29" name="TextBox 141"/>
          <p:cNvSpPr txBox="1"/>
          <p:nvPr/>
        </p:nvSpPr>
        <p:spPr>
          <a:xfrm>
            <a:off x="5840421" y="3769512"/>
            <a:ext cx="142194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 dirty="0"/>
              <a:t>response decoder</a:t>
            </a:r>
            <a:endParaRPr lang="en-US" sz="1400" b="1" dirty="0"/>
          </a:p>
        </p:txBody>
      </p:sp>
      <p:cxnSp>
        <p:nvCxnSpPr>
          <p:cNvPr id="30" name="Straight Arrow Connector 153"/>
          <p:cNvCxnSpPr>
            <a:stCxn id="31" idx="3"/>
            <a:endCxn id="32" idx="1"/>
          </p:cNvCxnSpPr>
          <p:nvPr/>
        </p:nvCxnSpPr>
        <p:spPr>
          <a:xfrm>
            <a:off x="1358957" y="2451194"/>
            <a:ext cx="531631" cy="1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154"/>
          <p:cNvSpPr/>
          <p:nvPr/>
        </p:nvSpPr>
        <p:spPr>
          <a:xfrm>
            <a:off x="874794" y="2305945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32" name="Rounded Rectangle 155"/>
          <p:cNvSpPr/>
          <p:nvPr/>
        </p:nvSpPr>
        <p:spPr>
          <a:xfrm>
            <a:off x="1890588" y="2306094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33" name="Rounded Rectangle 156"/>
          <p:cNvSpPr/>
          <p:nvPr/>
        </p:nvSpPr>
        <p:spPr>
          <a:xfrm>
            <a:off x="2857028" y="2306094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cxnSp>
        <p:nvCxnSpPr>
          <p:cNvPr id="34" name="Straight Arrow Connector 157"/>
          <p:cNvCxnSpPr>
            <a:stCxn id="32" idx="3"/>
            <a:endCxn id="33" idx="1"/>
          </p:cNvCxnSpPr>
          <p:nvPr/>
        </p:nvCxnSpPr>
        <p:spPr>
          <a:xfrm>
            <a:off x="2374751" y="2451343"/>
            <a:ext cx="4822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158"/>
          <p:cNvCxnSpPr>
            <a:stCxn id="36" idx="3"/>
            <a:endCxn id="37" idx="1"/>
          </p:cNvCxnSpPr>
          <p:nvPr/>
        </p:nvCxnSpPr>
        <p:spPr>
          <a:xfrm>
            <a:off x="1346813" y="3115982"/>
            <a:ext cx="531630" cy="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159"/>
          <p:cNvSpPr/>
          <p:nvPr/>
        </p:nvSpPr>
        <p:spPr>
          <a:xfrm>
            <a:off x="862650" y="2970733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37" name="Rounded Rectangle 160"/>
          <p:cNvSpPr/>
          <p:nvPr/>
        </p:nvSpPr>
        <p:spPr>
          <a:xfrm>
            <a:off x="1878443" y="2970885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38" name="Rounded Rectangle 161"/>
          <p:cNvSpPr/>
          <p:nvPr/>
        </p:nvSpPr>
        <p:spPr>
          <a:xfrm>
            <a:off x="2844883" y="2970885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cxnSp>
        <p:nvCxnSpPr>
          <p:cNvPr id="39" name="Straight Arrow Connector 162"/>
          <p:cNvCxnSpPr>
            <a:stCxn id="37" idx="3"/>
            <a:endCxn id="38" idx="1"/>
          </p:cNvCxnSpPr>
          <p:nvPr/>
        </p:nvCxnSpPr>
        <p:spPr>
          <a:xfrm>
            <a:off x="2362606" y="3116134"/>
            <a:ext cx="4822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163"/>
          <p:cNvCxnSpPr>
            <a:stCxn id="41" idx="3"/>
            <a:endCxn id="42" idx="1"/>
          </p:cNvCxnSpPr>
          <p:nvPr/>
        </p:nvCxnSpPr>
        <p:spPr>
          <a:xfrm>
            <a:off x="1358957" y="3780955"/>
            <a:ext cx="531631" cy="1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164"/>
          <p:cNvSpPr/>
          <p:nvPr/>
        </p:nvSpPr>
        <p:spPr>
          <a:xfrm>
            <a:off x="874794" y="3635706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42" name="Rounded Rectangle 165"/>
          <p:cNvSpPr/>
          <p:nvPr/>
        </p:nvSpPr>
        <p:spPr>
          <a:xfrm>
            <a:off x="1890588" y="3635857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sp>
        <p:nvSpPr>
          <p:cNvPr id="43" name="Rounded Rectangle 166"/>
          <p:cNvSpPr/>
          <p:nvPr/>
        </p:nvSpPr>
        <p:spPr>
          <a:xfrm>
            <a:off x="2857028" y="3635857"/>
            <a:ext cx="484163" cy="29049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aseline="-25000" dirty="0">
              <a:solidFill>
                <a:schemeClr val="tx1"/>
              </a:solidFill>
            </a:endParaRPr>
          </a:p>
        </p:txBody>
      </p:sp>
      <p:cxnSp>
        <p:nvCxnSpPr>
          <p:cNvPr id="44" name="Straight Arrow Connector 167"/>
          <p:cNvCxnSpPr>
            <a:stCxn id="42" idx="3"/>
            <a:endCxn id="43" idx="1"/>
          </p:cNvCxnSpPr>
          <p:nvPr/>
        </p:nvCxnSpPr>
        <p:spPr>
          <a:xfrm>
            <a:off x="2374751" y="3781106"/>
            <a:ext cx="48227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168"/>
          <p:cNvCxnSpPr>
            <a:stCxn id="33" idx="3"/>
            <a:endCxn id="5" idx="1"/>
          </p:cNvCxnSpPr>
          <p:nvPr/>
        </p:nvCxnSpPr>
        <p:spPr>
          <a:xfrm flipV="1">
            <a:off x="3341191" y="2450031"/>
            <a:ext cx="557624" cy="13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169"/>
          <p:cNvCxnSpPr>
            <a:stCxn id="38" idx="3"/>
            <a:endCxn id="6" idx="1"/>
          </p:cNvCxnSpPr>
          <p:nvPr/>
        </p:nvCxnSpPr>
        <p:spPr>
          <a:xfrm>
            <a:off x="3329046" y="3116134"/>
            <a:ext cx="57470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170"/>
          <p:cNvCxnSpPr>
            <a:stCxn id="43" idx="3"/>
            <a:endCxn id="7" idx="1"/>
          </p:cNvCxnSpPr>
          <p:nvPr/>
        </p:nvCxnSpPr>
        <p:spPr>
          <a:xfrm>
            <a:off x="3341191" y="3781106"/>
            <a:ext cx="557626" cy="1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73"/>
          <p:cNvSpPr txBox="1"/>
          <p:nvPr/>
        </p:nvSpPr>
        <p:spPr>
          <a:xfrm>
            <a:off x="808415" y="2578205"/>
            <a:ext cx="51221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I</a:t>
            </a:r>
            <a:endParaRPr lang="en-US" sz="2000" baseline="-25000" dirty="0"/>
          </a:p>
        </p:txBody>
      </p:sp>
      <p:sp>
        <p:nvSpPr>
          <p:cNvPr id="49" name="TextBox 174"/>
          <p:cNvSpPr txBox="1"/>
          <p:nvPr/>
        </p:nvSpPr>
        <p:spPr>
          <a:xfrm>
            <a:off x="1835985" y="2575782"/>
            <a:ext cx="58827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like</a:t>
            </a:r>
            <a:endParaRPr lang="en-US" sz="2000" baseline="-25000" dirty="0"/>
          </a:p>
        </p:txBody>
      </p:sp>
      <p:sp>
        <p:nvSpPr>
          <p:cNvPr id="50" name="TextBox 175"/>
          <p:cNvSpPr txBox="1"/>
          <p:nvPr/>
        </p:nvSpPr>
        <p:spPr>
          <a:xfrm>
            <a:off x="2730256" y="2569574"/>
            <a:ext cx="87456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dirty="0"/>
              <a:t>football</a:t>
            </a:r>
            <a:endParaRPr lang="en-US" sz="2000" dirty="0"/>
          </a:p>
        </p:txBody>
      </p:sp>
      <p:sp>
        <p:nvSpPr>
          <p:cNvPr id="51" name="TextBox 176"/>
          <p:cNvSpPr txBox="1"/>
          <p:nvPr/>
        </p:nvSpPr>
        <p:spPr>
          <a:xfrm>
            <a:off x="820921" y="3892229"/>
            <a:ext cx="56060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dirty="0"/>
              <a:t>what</a:t>
            </a:r>
            <a:endParaRPr lang="en-US" sz="2000" baseline="-25000" dirty="0"/>
          </a:p>
        </p:txBody>
      </p:sp>
      <p:sp>
        <p:nvSpPr>
          <p:cNvPr id="52" name="TextBox 177"/>
          <p:cNvSpPr txBox="1"/>
          <p:nvPr/>
        </p:nvSpPr>
        <p:spPr>
          <a:xfrm>
            <a:off x="1818701" y="3903510"/>
            <a:ext cx="61159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about</a:t>
            </a:r>
            <a:endParaRPr lang="en-US" sz="2000" baseline="-25000" dirty="0"/>
          </a:p>
        </p:txBody>
      </p:sp>
      <p:sp>
        <p:nvSpPr>
          <p:cNvPr id="53" name="TextBox 178"/>
          <p:cNvSpPr txBox="1"/>
          <p:nvPr/>
        </p:nvSpPr>
        <p:spPr>
          <a:xfrm>
            <a:off x="2832001" y="3900946"/>
            <a:ext cx="45470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you</a:t>
            </a:r>
            <a:endParaRPr lang="en-US" sz="2000" baseline="-25000" dirty="0"/>
          </a:p>
        </p:txBody>
      </p:sp>
      <p:sp>
        <p:nvSpPr>
          <p:cNvPr id="54" name="TextBox 179"/>
          <p:cNvSpPr txBox="1"/>
          <p:nvPr/>
        </p:nvSpPr>
        <p:spPr>
          <a:xfrm>
            <a:off x="825215" y="3237935"/>
            <a:ext cx="56060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that</a:t>
            </a:r>
            <a:endParaRPr lang="en-US" sz="2000" dirty="0"/>
          </a:p>
        </p:txBody>
      </p:sp>
      <p:sp>
        <p:nvSpPr>
          <p:cNvPr id="55" name="TextBox 180"/>
          <p:cNvSpPr txBox="1"/>
          <p:nvPr/>
        </p:nvSpPr>
        <p:spPr>
          <a:xfrm>
            <a:off x="1913292" y="3235360"/>
            <a:ext cx="38990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is</a:t>
            </a:r>
            <a:endParaRPr lang="en-US" sz="2000" baseline="-25000" dirty="0"/>
          </a:p>
        </p:txBody>
      </p:sp>
      <p:sp>
        <p:nvSpPr>
          <p:cNvPr id="56" name="TextBox 181"/>
          <p:cNvSpPr txBox="1"/>
          <p:nvPr/>
        </p:nvSpPr>
        <p:spPr>
          <a:xfrm>
            <a:off x="2801152" y="3229868"/>
            <a:ext cx="56061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cool</a:t>
            </a:r>
            <a:endParaRPr lang="en-US" sz="2000" baseline="-25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Dataset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0" dirty="0">
                <a:solidFill>
                  <a:schemeClr val="tx1"/>
                </a:solidFill>
              </a:rPr>
              <a:t>We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provide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a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dataset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of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Chinese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chitchat.</a:t>
            </a:r>
            <a:endParaRPr lang="zh-CN" altLang="zh-CN" b="0" dirty="0">
              <a:solidFill>
                <a:schemeClr val="tx1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7015" y="1806846"/>
            <a:ext cx="5956300" cy="37719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876055" y="1793967"/>
            <a:ext cx="2137893" cy="6887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876055" y="2521366"/>
            <a:ext cx="4185634" cy="20606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左大括号 8"/>
          <p:cNvSpPr/>
          <p:nvPr/>
        </p:nvSpPr>
        <p:spPr>
          <a:xfrm>
            <a:off x="1523119" y="1793967"/>
            <a:ext cx="279616" cy="93346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19987" y="2076031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Dialog1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159157" y="1948050"/>
            <a:ext cx="918119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solidFill>
                  <a:srgbClr val="C01800"/>
                </a:solidFill>
                <a:latin typeface="Comic Sans MS" panose="030F0902030302020204" pitchFamily="66" charset="0"/>
              </a:rPr>
              <a:t>Context</a:t>
            </a:r>
            <a:endParaRPr kumimoji="1" lang="zh-CN" altLang="en-US" sz="1600" dirty="0">
              <a:solidFill>
                <a:srgbClr val="C01800"/>
              </a:solidFill>
              <a:latin typeface="Comic Sans MS" panose="030F0902030302020204" pitchFamily="66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206898" y="2445363"/>
            <a:ext cx="1985933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solidFill>
                  <a:srgbClr val="00B050"/>
                </a:solidFill>
                <a:latin typeface="Comic Sans MS" panose="030F0902030302020204" pitchFamily="66" charset="0"/>
              </a:rPr>
              <a:t>Next</a:t>
            </a:r>
            <a:r>
              <a:rPr kumimoji="1" lang="zh-CN" altLang="en-US" sz="1600" dirty="0">
                <a:solidFill>
                  <a:srgbClr val="00B05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dirty="0">
                <a:solidFill>
                  <a:srgbClr val="00B050"/>
                </a:solidFill>
                <a:latin typeface="Comic Sans MS" panose="030F0902030302020204" pitchFamily="66" charset="0"/>
              </a:rPr>
              <a:t>Utterance</a:t>
            </a:r>
            <a:endParaRPr kumimoji="1" lang="zh-CN" altLang="en-US" sz="1600" dirty="0">
              <a:solidFill>
                <a:srgbClr val="00B050"/>
              </a:solidFill>
              <a:latin typeface="Comic Sans MS" panose="030F0902030302020204" pitchFamily="66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19987" y="2988526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Dialog2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48489" y="5051050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Dialog5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19987" y="3628401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Dialog3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19987" y="4311213"/>
            <a:ext cx="753724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kumimoji="1" lang="en-US" altLang="zh-CN" sz="1600" dirty="0">
                <a:latin typeface="Comic Sans MS" panose="030F0902030302020204" pitchFamily="66" charset="0"/>
              </a:rPr>
              <a:t>Dialog4</a:t>
            </a:r>
            <a:endParaRPr kumimoji="1" lang="zh-CN" altLang="en-US" sz="1600" dirty="0">
              <a:latin typeface="Comic Sans MS" panose="030F0902030302020204" pitchFamily="66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02240" y="5527798"/>
            <a:ext cx="246221" cy="338554"/>
          </a:xfrm>
          <a:prstGeom prst="rect">
            <a:avLst/>
          </a:prstGeom>
          <a:noFill/>
        </p:spPr>
        <p:txBody>
          <a:bodyPr vert="eaVert" wrap="square" lIns="0" rIns="0" rtlCol="0">
            <a:spAutoFit/>
          </a:bodyPr>
          <a:lstStyle/>
          <a:p>
            <a:r>
              <a:rPr kumimoji="1" lang="en-US" altLang="zh-CN" b="1" dirty="0">
                <a:latin typeface="Comic Sans MS" panose="030F0902030302020204" pitchFamily="66" charset="0"/>
              </a:rPr>
              <a:t>…</a:t>
            </a:r>
            <a:endParaRPr kumimoji="1" lang="zh-CN" altLang="en-US" b="1" dirty="0">
              <a:latin typeface="Comic Sans MS" panose="030F0902030302020204" pitchFamily="66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Dataset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2039" y="1254571"/>
            <a:ext cx="7741974" cy="807986"/>
          </a:xfrm>
        </p:spPr>
        <p:txBody>
          <a:bodyPr/>
          <a:lstStyle/>
          <a:p>
            <a:r>
              <a:rPr lang="en-US" altLang="zh-CN" sz="2200" b="0" dirty="0">
                <a:solidFill>
                  <a:schemeClr val="tx1"/>
                </a:solidFill>
              </a:rPr>
              <a:t>Download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it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from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Canvas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,</a:t>
            </a:r>
            <a:endParaRPr lang="en-US" altLang="zh-CN" sz="2200" b="0" dirty="0">
              <a:solidFill>
                <a:schemeClr val="tx1"/>
              </a:solidFill>
            </a:endParaRPr>
          </a:p>
          <a:p>
            <a:r>
              <a:rPr lang="en-US" altLang="zh-CN" sz="2200" b="0" dirty="0">
                <a:solidFill>
                  <a:schemeClr val="tx1"/>
                </a:solidFill>
              </a:rPr>
              <a:t>and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put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the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files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into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a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./data/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folder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in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your</a:t>
            </a:r>
            <a:r>
              <a:rPr lang="zh-CN" altLang="en-US" sz="2200" b="0" dirty="0">
                <a:solidFill>
                  <a:schemeClr val="tx1"/>
                </a:solidFill>
              </a:rPr>
              <a:t> </a:t>
            </a:r>
            <a:r>
              <a:rPr lang="en-US" altLang="zh-CN" sz="2200" b="0" dirty="0">
                <a:solidFill>
                  <a:schemeClr val="tx1"/>
                </a:solidFill>
              </a:rPr>
              <a:t>project.</a:t>
            </a:r>
            <a:endParaRPr lang="en-US" altLang="zh-CN" sz="2200" b="0" dirty="0">
              <a:solidFill>
                <a:schemeClr val="tx1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977535" y="2548894"/>
            <a:ext cx="435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./</a:t>
            </a:r>
            <a:endParaRPr kumimoji="1"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022842" y="3429000"/>
            <a:ext cx="200266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Palatino Linotype" panose="02040502050505030304" pitchFamily="18" charset="0"/>
              </a:rPr>
              <a:t>train.txt</a:t>
            </a:r>
            <a:endParaRPr lang="en-US" altLang="zh-CN" dirty="0">
              <a:latin typeface="Palatino Linotype" panose="02040502050505030304" pitchFamily="18" charset="0"/>
            </a:endParaRPr>
          </a:p>
          <a:p>
            <a:r>
              <a:rPr lang="en-US" altLang="zh-CN" dirty="0">
                <a:latin typeface="Palatino Linotype" panose="02040502050505030304" pitchFamily="18" charset="0"/>
              </a:rPr>
              <a:t>train.h5</a:t>
            </a:r>
            <a:endParaRPr lang="en-US" altLang="zh-CN" dirty="0">
              <a:latin typeface="Palatino Linotype" panose="02040502050505030304" pitchFamily="18" charset="0"/>
            </a:endParaRPr>
          </a:p>
          <a:p>
            <a:r>
              <a:rPr lang="en-US" altLang="zh-CN" dirty="0" err="1">
                <a:latin typeface="Palatino Linotype" panose="02040502050505030304" pitchFamily="18" charset="0"/>
              </a:rPr>
              <a:t>valid.txt</a:t>
            </a:r>
            <a:endParaRPr lang="en-US" altLang="zh-CN" dirty="0">
              <a:latin typeface="Palatino Linotype" panose="02040502050505030304" pitchFamily="18" charset="0"/>
            </a:endParaRPr>
          </a:p>
          <a:p>
            <a:r>
              <a:rPr lang="en-US" altLang="zh-CN" dirty="0">
                <a:latin typeface="Palatino Linotype" panose="02040502050505030304" pitchFamily="18" charset="0"/>
              </a:rPr>
              <a:t>valid.h5</a:t>
            </a:r>
            <a:endParaRPr lang="en-US" altLang="zh-CN" dirty="0">
              <a:latin typeface="Palatino Linotype" panose="02040502050505030304" pitchFamily="18" charset="0"/>
            </a:endParaRPr>
          </a:p>
          <a:p>
            <a:r>
              <a:rPr lang="en-US" altLang="zh-CN" dirty="0">
                <a:latin typeface="Palatino Linotype" panose="02040502050505030304" pitchFamily="18" charset="0"/>
              </a:rPr>
              <a:t>test.h5==valid.h5</a:t>
            </a:r>
            <a:endParaRPr lang="en-US" altLang="zh-CN" dirty="0">
              <a:latin typeface="Palatino Linotype" panose="02040502050505030304" pitchFamily="18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347649" y="2933090"/>
            <a:ext cx="769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data/</a:t>
            </a:r>
            <a:endParaRPr kumimoji="1" lang="zh-CN" altLang="en-US" dirty="0"/>
          </a:p>
        </p:txBody>
      </p:sp>
      <p:cxnSp>
        <p:nvCxnSpPr>
          <p:cNvPr id="23" name="肘形连接符 22"/>
          <p:cNvCxnSpPr>
            <a:stCxn id="4" idx="2"/>
            <a:endCxn id="19" idx="1"/>
          </p:cNvCxnSpPr>
          <p:nvPr/>
        </p:nvCxnSpPr>
        <p:spPr>
          <a:xfrm rot="16200000" flipH="1">
            <a:off x="2171823" y="2941930"/>
            <a:ext cx="199530" cy="152121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19" idx="2"/>
            <a:endCxn id="18" idx="1"/>
          </p:cNvCxnSpPr>
          <p:nvPr/>
        </p:nvCxnSpPr>
        <p:spPr>
          <a:xfrm rot="16200000" flipH="1">
            <a:off x="2444884" y="3589706"/>
            <a:ext cx="865242" cy="290673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4" idx="2"/>
            <a:endCxn id="34" idx="1"/>
          </p:cNvCxnSpPr>
          <p:nvPr/>
        </p:nvCxnSpPr>
        <p:spPr>
          <a:xfrm rot="16200000" flipH="1">
            <a:off x="1279158" y="3834596"/>
            <a:ext cx="2116395" cy="283654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2479182" y="4849955"/>
            <a:ext cx="2002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Palatino Linotype" panose="02040502050505030304" pitchFamily="18" charset="0"/>
              </a:rPr>
              <a:t>proj2.ipynb</a:t>
            </a:r>
            <a:endParaRPr lang="en-US" altLang="zh-CN" dirty="0">
              <a:latin typeface="Palatino Linotype" panose="0204050205050503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Platform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dirty="0">
                <a:solidFill>
                  <a:schemeClr val="tx1"/>
                </a:solidFill>
              </a:rPr>
              <a:t>Python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notebook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by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Tencent’s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TI-ONE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(Recommended)</a:t>
            </a:r>
            <a:endParaRPr kumimoji="1" lang="en-US" altLang="zh-CN" sz="2200" dirty="0">
              <a:solidFill>
                <a:schemeClr val="tx1"/>
              </a:solidFill>
            </a:endParaRPr>
          </a:p>
          <a:p>
            <a:pPr marL="358775" indent="-269875"/>
            <a:r>
              <a:rPr kumimoji="1" lang="en-US" altLang="zh-CN" sz="2000" b="0" dirty="0">
                <a:solidFill>
                  <a:schemeClr val="tx1"/>
                </a:solidFill>
              </a:rPr>
              <a:t>-   Consult in the WeChat group if you have any issues in using the platform.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endParaRPr kumimoji="1" lang="en-US" altLang="zh-CN" sz="2200" b="0" dirty="0">
              <a:solidFill>
                <a:schemeClr val="tx1"/>
              </a:solidFill>
            </a:endParaRPr>
          </a:p>
          <a:p>
            <a:r>
              <a:rPr kumimoji="1" lang="en-US" altLang="zh-CN" sz="2200" dirty="0">
                <a:solidFill>
                  <a:schemeClr val="tx1"/>
                </a:solidFill>
              </a:rPr>
              <a:t>Python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notebook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by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Anaconda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in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a local</a:t>
            </a:r>
            <a:r>
              <a:rPr kumimoji="1" lang="zh-CN" altLang="en-US" sz="2200" dirty="0">
                <a:solidFill>
                  <a:schemeClr val="tx1"/>
                </a:solidFill>
              </a:rPr>
              <a:t> </a:t>
            </a:r>
            <a:r>
              <a:rPr kumimoji="1" lang="en-US" altLang="zh-CN" sz="2200" dirty="0">
                <a:solidFill>
                  <a:schemeClr val="tx1"/>
                </a:solidFill>
              </a:rPr>
              <a:t>machine</a:t>
            </a:r>
            <a:endParaRPr kumimoji="1" lang="en-US" altLang="zh-CN" sz="2200" dirty="0">
              <a:solidFill>
                <a:schemeClr val="tx1"/>
              </a:solidFill>
            </a:endParaRPr>
          </a:p>
          <a:p>
            <a:r>
              <a:rPr kumimoji="1" lang="en-US" altLang="zh-CN" sz="2200" b="0" dirty="0">
                <a:solidFill>
                  <a:schemeClr val="tx1"/>
                </a:solidFill>
              </a:rPr>
              <a:t>- If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machine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contains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powerful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GPU.</a:t>
            </a:r>
            <a:endParaRPr kumimoji="1" lang="zh-CN" altLang="en-US" sz="22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Baseline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Implementation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200" b="0" dirty="0">
                <a:solidFill>
                  <a:schemeClr val="tx1"/>
                </a:solidFill>
              </a:rPr>
              <a:t>We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provide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sample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/>
              <a:t>baseline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implementation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which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consist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following</a:t>
            </a:r>
            <a:r>
              <a:rPr kumimoji="1" lang="zh-CN" altLang="en-US" sz="22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200" b="0" dirty="0">
                <a:solidFill>
                  <a:schemeClr val="tx1"/>
                </a:solidFill>
              </a:rPr>
              <a:t>sections:</a:t>
            </a:r>
            <a:endParaRPr kumimoji="1" lang="en-US" altLang="zh-CN" sz="2200" b="0" dirty="0">
              <a:solidFill>
                <a:schemeClr val="tx1"/>
              </a:solidFill>
            </a:endParaRPr>
          </a:p>
          <a:p>
            <a:pPr marL="409575" indent="-26987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Libraries</a:t>
            </a:r>
            <a:endParaRPr kumimoji="1" lang="en-US" altLang="zh-CN" sz="1600" b="0" dirty="0">
              <a:solidFill>
                <a:schemeClr val="tx1"/>
              </a:solidFill>
            </a:endParaRPr>
          </a:p>
          <a:p>
            <a:pPr marL="409575" indent="-26987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Utilities</a:t>
            </a:r>
            <a:endParaRPr kumimoji="1" lang="en-US" altLang="zh-CN" sz="1600" b="0" dirty="0">
              <a:solidFill>
                <a:schemeClr val="tx1"/>
              </a:solidFill>
            </a:endParaRPr>
          </a:p>
          <a:p>
            <a:pPr marL="409575" indent="-26987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Configuration</a:t>
            </a:r>
            <a:endParaRPr kumimoji="1" lang="en-US" altLang="zh-CN" sz="1600" b="0" dirty="0">
              <a:solidFill>
                <a:schemeClr val="tx1"/>
              </a:solidFill>
            </a:endParaRPr>
          </a:p>
          <a:p>
            <a:pPr marL="409575" indent="-26987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Data</a:t>
            </a:r>
            <a:r>
              <a:rPr kumimoji="1" lang="zh-CN" altLang="en-US" sz="16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600" b="0" dirty="0">
                <a:solidFill>
                  <a:schemeClr val="tx1"/>
                </a:solidFill>
              </a:rPr>
              <a:t>Loader</a:t>
            </a:r>
            <a:endParaRPr kumimoji="1" lang="en-US" altLang="zh-CN" sz="1600" b="0" dirty="0">
              <a:solidFill>
                <a:schemeClr val="tx1"/>
              </a:solidFill>
            </a:endParaRPr>
          </a:p>
          <a:p>
            <a:pPr marL="409575" indent="-26987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Evaluation</a:t>
            </a:r>
            <a:endParaRPr kumimoji="1" lang="en-US" altLang="zh-CN" sz="1600" b="0" dirty="0">
              <a:solidFill>
                <a:schemeClr val="tx1"/>
              </a:solidFill>
            </a:endParaRPr>
          </a:p>
          <a:p>
            <a:pPr marL="409575" indent="-26987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1600" b="0" dirty="0">
                <a:solidFill>
                  <a:schemeClr val="tx1"/>
                </a:solidFill>
              </a:rPr>
              <a:t>Training</a:t>
            </a:r>
            <a:r>
              <a:rPr kumimoji="1" lang="zh-CN" altLang="en-US" sz="16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600" b="0" dirty="0">
                <a:solidFill>
                  <a:schemeClr val="tx1"/>
                </a:solidFill>
              </a:rPr>
              <a:t>Script</a:t>
            </a:r>
            <a:endParaRPr kumimoji="1" lang="en-US" altLang="zh-CN" sz="1600" b="0" dirty="0">
              <a:solidFill>
                <a:schemeClr val="tx1"/>
              </a:solidFill>
            </a:endParaRPr>
          </a:p>
          <a:p>
            <a:pPr marL="409575" indent="-26987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1600" b="0" dirty="0">
                <a:solidFill>
                  <a:srgbClr val="7030A0"/>
                </a:solidFill>
              </a:rPr>
              <a:t>Main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function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for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training</a:t>
            </a:r>
            <a:endParaRPr kumimoji="1" lang="en-US" altLang="zh-CN" sz="1600" b="0" dirty="0">
              <a:solidFill>
                <a:srgbClr val="7030A0"/>
              </a:solidFill>
            </a:endParaRPr>
          </a:p>
          <a:p>
            <a:pPr marL="409575" indent="-26987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1600" b="0" dirty="0">
                <a:solidFill>
                  <a:srgbClr val="7030A0"/>
                </a:solidFill>
              </a:rPr>
              <a:t>Main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function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for</a:t>
            </a:r>
            <a:r>
              <a:rPr kumimoji="1" lang="zh-CN" altLang="en-US" sz="16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600" b="0" dirty="0">
                <a:solidFill>
                  <a:srgbClr val="7030A0"/>
                </a:solidFill>
              </a:rPr>
              <a:t>test</a:t>
            </a:r>
            <a:endParaRPr kumimoji="1" lang="en-US" altLang="zh-CN" sz="1600" b="0" dirty="0">
              <a:solidFill>
                <a:srgbClr val="7030A0"/>
              </a:solidFill>
            </a:endParaRPr>
          </a:p>
          <a:p>
            <a:r>
              <a:rPr kumimoji="1" lang="en-US" altLang="zh-CN" sz="2200" b="0" dirty="0"/>
              <a:t>You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can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implement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your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model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in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the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>
                <a:solidFill>
                  <a:srgbClr val="C01800"/>
                </a:solidFill>
              </a:rPr>
              <a:t>`</a:t>
            </a:r>
            <a:r>
              <a:rPr kumimoji="1" lang="en-US" altLang="zh-CN" sz="2200" dirty="0">
                <a:solidFill>
                  <a:srgbClr val="C01800"/>
                </a:solidFill>
              </a:rPr>
              <a:t>Model</a:t>
            </a:r>
            <a:r>
              <a:rPr kumimoji="1" lang="en-US" altLang="zh-CN" sz="2200" b="0" dirty="0">
                <a:solidFill>
                  <a:srgbClr val="C01800"/>
                </a:solidFill>
              </a:rPr>
              <a:t>`</a:t>
            </a:r>
            <a:r>
              <a:rPr kumimoji="1" lang="zh-CN" altLang="en-US" sz="2200" b="0" dirty="0">
                <a:solidFill>
                  <a:srgbClr val="C01800"/>
                </a:solidFill>
              </a:rPr>
              <a:t> </a:t>
            </a:r>
            <a:r>
              <a:rPr kumimoji="1" lang="en-US" altLang="zh-CN" sz="2200" b="0" dirty="0"/>
              <a:t>section</a:t>
            </a:r>
            <a:endParaRPr kumimoji="1" lang="en-US" altLang="zh-CN" sz="2200" b="0" dirty="0"/>
          </a:p>
          <a:p>
            <a:r>
              <a:rPr kumimoji="1" lang="en-US" altLang="zh-CN" sz="2200" b="0" dirty="0"/>
              <a:t>You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can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modify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some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sections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except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the</a:t>
            </a:r>
            <a:r>
              <a:rPr kumimoji="1" lang="zh-CN" altLang="en-US" sz="2200" b="0" dirty="0"/>
              <a:t> </a:t>
            </a:r>
            <a:r>
              <a:rPr kumimoji="1" lang="en-US" altLang="zh-CN" sz="2200" b="0" dirty="0"/>
              <a:t>‘Evaluation’.</a:t>
            </a:r>
            <a:endParaRPr kumimoji="1" lang="zh-CN" altLang="en-US" sz="2200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Performance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000" b="0" dirty="0">
                <a:solidFill>
                  <a:schemeClr val="tx1"/>
                </a:solidFill>
              </a:rPr>
              <a:t>We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provide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rgbClr val="7030A0"/>
                </a:solidFill>
              </a:rPr>
              <a:t>test</a:t>
            </a:r>
            <a:r>
              <a:rPr kumimoji="1" lang="zh-CN" altLang="en-US" sz="20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2000" b="0" dirty="0">
                <a:solidFill>
                  <a:srgbClr val="7030A0"/>
                </a:solidFill>
              </a:rPr>
              <a:t>script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for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evaluate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model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i="1" dirty="0">
                <a:solidFill>
                  <a:schemeClr val="tx1"/>
                </a:solidFill>
              </a:rPr>
              <a:t>pseudo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(the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released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just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validation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set).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endParaRPr kumimoji="1" lang="en-US" altLang="zh-CN" sz="2000" b="0" dirty="0">
              <a:solidFill>
                <a:schemeClr val="tx1"/>
              </a:solidFill>
            </a:endParaRPr>
          </a:p>
          <a:p>
            <a:pPr marL="342900" indent="-342900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TA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will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verify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results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using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same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script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in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a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real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2000" b="0" dirty="0">
                <a:solidFill>
                  <a:schemeClr val="tx1"/>
                </a:solidFill>
              </a:rPr>
              <a:t> </a:t>
            </a:r>
            <a:r>
              <a:rPr kumimoji="1" lang="en-US" altLang="zh-CN" sz="2000" b="0" dirty="0">
                <a:solidFill>
                  <a:schemeClr val="tx1"/>
                </a:solidFill>
              </a:rPr>
              <a:t>set.</a:t>
            </a:r>
            <a:endParaRPr kumimoji="1" lang="zh-CN" altLang="en-US" sz="2000" b="0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Requirements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r>
              <a:rPr kumimoji="1" lang="en-US" altLang="zh-CN" dirty="0"/>
              <a:t>Points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8605" indent="-26860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000" b="0" dirty="0"/>
              <a:t>Data</a:t>
            </a:r>
            <a:r>
              <a:rPr kumimoji="1" lang="zh-CN" altLang="en-US" sz="2000" b="0" dirty="0"/>
              <a:t> </a:t>
            </a:r>
            <a:r>
              <a:rPr kumimoji="1" lang="en-US" altLang="zh-CN" sz="2000" b="0" dirty="0"/>
              <a:t>Preprocessing</a:t>
            </a:r>
            <a:endParaRPr kumimoji="1" lang="en-US" altLang="zh-CN" sz="2000" b="0" dirty="0"/>
          </a:p>
          <a:p>
            <a:pPr marL="500380" indent="-269875">
              <a:buFontTx/>
              <a:buChar char="-"/>
            </a:pPr>
            <a:r>
              <a:rPr kumimoji="1" lang="en-US" altLang="zh-CN" sz="1800" b="0" dirty="0">
                <a:solidFill>
                  <a:schemeClr val="tx1"/>
                </a:solidFill>
              </a:rPr>
              <a:t>We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have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provided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data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loader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for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.h5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file</a:t>
            </a:r>
            <a:endParaRPr kumimoji="1" lang="en-US" altLang="zh-CN" sz="1800" b="0" dirty="0">
              <a:solidFill>
                <a:schemeClr val="tx1"/>
              </a:solidFill>
            </a:endParaRPr>
          </a:p>
          <a:p>
            <a:pPr marL="500380" indent="-269875">
              <a:buFontTx/>
              <a:buChar char="-"/>
            </a:pPr>
            <a:r>
              <a:rPr kumimoji="1" lang="en-US" altLang="zh-CN" sz="18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can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adjust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data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loader,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or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design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new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one.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However,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rgbClr val="C01800"/>
                </a:solidFill>
              </a:rPr>
              <a:t>cannot</a:t>
            </a:r>
            <a:r>
              <a:rPr kumimoji="1" lang="zh-CN" altLang="en-US" sz="1800" b="0" dirty="0">
                <a:solidFill>
                  <a:srgbClr val="C01800"/>
                </a:solidFill>
              </a:rPr>
              <a:t> </a:t>
            </a:r>
            <a:r>
              <a:rPr kumimoji="1" lang="en-US" altLang="zh-CN" sz="1800" b="0" dirty="0">
                <a:solidFill>
                  <a:srgbClr val="C01800"/>
                </a:solidFill>
              </a:rPr>
              <a:t>modify</a:t>
            </a:r>
            <a:r>
              <a:rPr kumimoji="1" lang="zh-CN" altLang="en-US" sz="1800" b="0" dirty="0">
                <a:solidFill>
                  <a:srgbClr val="C01800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default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rgbClr val="7030A0"/>
                </a:solidFill>
              </a:rPr>
              <a:t>test</a:t>
            </a:r>
            <a:r>
              <a:rPr kumimoji="1" lang="zh-CN" altLang="en-US" sz="18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800" b="0" dirty="0">
                <a:solidFill>
                  <a:srgbClr val="7030A0"/>
                </a:solidFill>
              </a:rPr>
              <a:t>script</a:t>
            </a:r>
            <a:r>
              <a:rPr kumimoji="1" lang="zh-CN" altLang="en-US" sz="18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(the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last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section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of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sample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program)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well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rgbClr val="7030A0"/>
                </a:solidFill>
              </a:rPr>
              <a:t>evaluation</a:t>
            </a:r>
            <a:r>
              <a:rPr kumimoji="1" lang="zh-CN" altLang="en-US" sz="18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800" b="0" dirty="0">
                <a:solidFill>
                  <a:srgbClr val="7030A0"/>
                </a:solidFill>
              </a:rPr>
              <a:t>metrics</a:t>
            </a:r>
            <a:r>
              <a:rPr kumimoji="1" lang="zh-CN" altLang="en-US" sz="1800" b="0" dirty="0">
                <a:solidFill>
                  <a:srgbClr val="7030A0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which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the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will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run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directly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to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your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results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on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a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secret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test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set.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So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please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adapt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your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code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to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the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test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script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to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avoid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mistaken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grading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.</a:t>
            </a:r>
            <a:endParaRPr kumimoji="1" lang="en-US" altLang="zh-CN" sz="1800" b="0" dirty="0">
              <a:solidFill>
                <a:schemeClr val="tx1"/>
              </a:solidFill>
            </a:endParaRPr>
          </a:p>
          <a:p>
            <a:pPr marL="268605" indent="-268605">
              <a:buSzPct val="60000"/>
              <a:buFont typeface="Wingdings" panose="05000000000000000000" pitchFamily="2" charset="2"/>
              <a:buChar char="l"/>
            </a:pPr>
            <a:r>
              <a:rPr kumimoji="1" lang="en-US" altLang="zh-CN" sz="2000" b="0" dirty="0"/>
              <a:t>Model Implementation</a:t>
            </a:r>
            <a:endParaRPr kumimoji="1" lang="en-US" altLang="zh-CN" sz="2000" b="0" dirty="0"/>
          </a:p>
          <a:p>
            <a:pPr marL="320675"/>
            <a:r>
              <a:rPr kumimoji="1" lang="en-US" altLang="zh-CN" sz="1800" b="0" dirty="0">
                <a:solidFill>
                  <a:schemeClr val="tx1"/>
                </a:solidFill>
              </a:rPr>
              <a:t>Modules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can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use: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endParaRPr kumimoji="1" lang="en-US" altLang="zh-CN" sz="1800" b="0" dirty="0">
              <a:solidFill>
                <a:schemeClr val="tx1"/>
              </a:solidFill>
            </a:endParaRPr>
          </a:p>
          <a:p>
            <a:pPr marL="320675"/>
            <a:r>
              <a:rPr kumimoji="1" lang="en-US" altLang="zh-CN" sz="1800" b="0" dirty="0" err="1">
                <a:solidFill>
                  <a:schemeClr val="tx1"/>
                </a:solidFill>
              </a:rPr>
              <a:t>torch.nn.GRU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,. </a:t>
            </a:r>
            <a:r>
              <a:rPr kumimoji="1" lang="en-US" altLang="zh-CN" sz="1800" b="0" dirty="0" err="1">
                <a:solidFill>
                  <a:schemeClr val="tx1"/>
                </a:solidFill>
              </a:rPr>
              <a:t>Torch.nn.LSTM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 err="1">
                <a:solidFill>
                  <a:schemeClr val="tx1"/>
                </a:solidFill>
              </a:rPr>
              <a:t>torch.Dataset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endParaRPr kumimoji="1" lang="en-US" altLang="zh-CN" sz="1800" b="0" dirty="0">
              <a:solidFill>
                <a:schemeClr val="tx1"/>
              </a:solidFill>
            </a:endParaRPr>
          </a:p>
          <a:p>
            <a:pPr marL="320675"/>
            <a:r>
              <a:rPr kumimoji="1" lang="en-US" altLang="zh-CN" sz="1800" b="0" dirty="0">
                <a:solidFill>
                  <a:schemeClr val="tx1"/>
                </a:solidFill>
              </a:rPr>
              <a:t>Modules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you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dirty="0">
                <a:solidFill>
                  <a:schemeClr val="tx1"/>
                </a:solidFill>
              </a:rPr>
              <a:t>cannot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use:</a:t>
            </a:r>
            <a:endParaRPr kumimoji="1" lang="en-US" altLang="zh-CN" sz="1800" b="0" dirty="0">
              <a:solidFill>
                <a:schemeClr val="tx1"/>
              </a:solidFill>
            </a:endParaRPr>
          </a:p>
          <a:p>
            <a:pPr marL="320675"/>
            <a:r>
              <a:rPr kumimoji="1" lang="en-US" altLang="zh-CN" sz="1800" b="0" dirty="0" err="1">
                <a:solidFill>
                  <a:schemeClr val="tx1"/>
                </a:solidFill>
              </a:rPr>
              <a:t>torch.nn.Transformer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,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 err="1">
                <a:solidFill>
                  <a:schemeClr val="tx1"/>
                </a:solidFill>
              </a:rPr>
              <a:t>huggineface’s</a:t>
            </a:r>
            <a:r>
              <a:rPr kumimoji="1" lang="zh-CN" altLang="en-US" sz="18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800" b="0" dirty="0">
                <a:solidFill>
                  <a:schemeClr val="tx1"/>
                </a:solidFill>
              </a:rPr>
              <a:t>Transformer,…</a:t>
            </a:r>
            <a:endParaRPr kumimoji="1" lang="en-US" altLang="zh-CN" sz="1800" b="0" dirty="0">
              <a:solidFill>
                <a:schemeClr val="tx1"/>
              </a:solidFill>
            </a:endParaRPr>
          </a:p>
          <a:p>
            <a:pPr marL="320675"/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A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direct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invocation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of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third-party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libraries for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the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whole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model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will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receive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a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significant</a:t>
            </a:r>
            <a:r>
              <a:rPr kumimoji="1" lang="zh-CN" altLang="en-US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 </a:t>
            </a:r>
            <a:r>
              <a:rPr kumimoji="1" lang="en-US" altLang="zh-CN" sz="1600" b="0" dirty="0">
                <a:solidFill>
                  <a:srgbClr val="C00000"/>
                </a:solidFill>
                <a:latin typeface="Comic Sans MS" panose="030F0902030302020204" pitchFamily="66" charset="0"/>
              </a:rPr>
              <a:t>penalty.</a:t>
            </a:r>
            <a:endParaRPr kumimoji="1" lang="en-US" altLang="zh-CN" sz="1600" b="0" dirty="0">
              <a:solidFill>
                <a:srgbClr val="C00000"/>
              </a:solidFill>
              <a:latin typeface="Comic Sans MS" panose="030F0902030302020204" pitchFamily="66" charset="0"/>
            </a:endParaRPr>
          </a:p>
          <a:p>
            <a:pPr marL="320675"/>
            <a:endParaRPr kumimoji="1" lang="en-US" altLang="zh-CN" sz="1800" b="0" dirty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5DC575-B3DA-4894-AC1D-D96F1860F14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4666</Words>
  <Application>WPS 演示</Application>
  <PresentationFormat>全屏显示(4:3)</PresentationFormat>
  <Paragraphs>315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5" baseType="lpstr">
      <vt:lpstr>Arial</vt:lpstr>
      <vt:lpstr>方正书宋_GBK</vt:lpstr>
      <vt:lpstr>Wingdings</vt:lpstr>
      <vt:lpstr>PalatinoLinotype</vt:lpstr>
      <vt:lpstr>Thonburi</vt:lpstr>
      <vt:lpstr>Gill Sans MT</vt:lpstr>
      <vt:lpstr>苹方-简</vt:lpstr>
      <vt:lpstr>TimesNewRomanPS</vt:lpstr>
      <vt:lpstr>Cambria Math</vt:lpstr>
      <vt:lpstr>Kingsoft Math</vt:lpstr>
      <vt:lpstr>Comic Sans MS</vt:lpstr>
      <vt:lpstr>Palatino Linotype</vt:lpstr>
      <vt:lpstr>系统字体</vt:lpstr>
      <vt:lpstr>Calibri Light</vt:lpstr>
      <vt:lpstr>Helvetica Neue</vt:lpstr>
      <vt:lpstr>Calibri</vt:lpstr>
      <vt:lpstr>微软雅黑</vt:lpstr>
      <vt:lpstr>汉仪旗黑</vt:lpstr>
      <vt:lpstr>宋体</vt:lpstr>
      <vt:lpstr>Arial Unicode MS</vt:lpstr>
      <vt:lpstr>等线</vt:lpstr>
      <vt:lpstr>汉仪中等线KW</vt:lpstr>
      <vt:lpstr>汉仪书宋二KW</vt:lpstr>
      <vt:lpstr>Office Theme</vt:lpstr>
      <vt:lpstr>Machine Learning </vt:lpstr>
      <vt:lpstr>Goals</vt:lpstr>
      <vt:lpstr>Open-Domain Conversations</vt:lpstr>
      <vt:lpstr>Dataset</vt:lpstr>
      <vt:lpstr>Dataset</vt:lpstr>
      <vt:lpstr>Platform</vt:lpstr>
      <vt:lpstr>A Baseline Implementation</vt:lpstr>
      <vt:lpstr>Performance Test</vt:lpstr>
      <vt:lpstr>Requirements and Key Points</vt:lpstr>
      <vt:lpstr>Presentation</vt:lpstr>
      <vt:lpstr>Presentation: Background</vt:lpstr>
      <vt:lpstr>Presentation: Related Works</vt:lpstr>
      <vt:lpstr>Presentation: Motivation [optional]</vt:lpstr>
      <vt:lpstr>Presentation: Approach</vt:lpstr>
      <vt:lpstr>Presentation: Implementation Details</vt:lpstr>
      <vt:lpstr>Presentation: Evaluation</vt:lpstr>
      <vt:lpstr>Presentation: Demo</vt:lpstr>
      <vt:lpstr>Presentation: Task Allocation</vt:lpstr>
      <vt:lpstr>Grading Scheme</vt:lpstr>
      <vt:lpstr>Submission</vt:lpstr>
      <vt:lpstr>Tips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</dc:title>
  <dc:creator>Pat Virtue</dc:creator>
  <cp:lastModifiedBy>sqy</cp:lastModifiedBy>
  <cp:revision>1434</cp:revision>
  <cp:lastPrinted>2021-01-05T11:31:20Z</cp:lastPrinted>
  <dcterms:created xsi:type="dcterms:W3CDTF">2021-01-05T11:31:20Z</dcterms:created>
  <dcterms:modified xsi:type="dcterms:W3CDTF">2021-01-05T11:31:20Z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2052-3.1.1.4956</vt:lpwstr>
  </property>
</Properties>
</file>